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82533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ru-RU"/>
          </a:p>
        </p:txBody>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999298"/>
            <a:ext cx="7477601" cy="958215"/>
          </a:xfrm>
          <a:prstGeom prst="rect">
            <a:avLst/>
          </a:prstGeom>
          <a:noFill/>
          <a:ln/>
        </p:spPr>
        <p:txBody>
          <a:bodyPr wrap="none" rtlCol="0" anchor="t"/>
          <a:lstStyle/>
          <a:p>
            <a:pPr marL="0" indent="0">
              <a:lnSpc>
                <a:spcPts val="7545"/>
              </a:lnSpc>
              <a:buNone/>
            </a:pPr>
            <a:r>
              <a:rPr lang="en-US" sz="6036" dirty="0">
                <a:solidFill>
                  <a:srgbClr val="C6BFEE"/>
                </a:solidFill>
                <a:latin typeface="Prompt" pitchFamily="34" charset="0"/>
                <a:ea typeface="Prompt" pitchFamily="34" charset="-122"/>
                <a:cs typeface="Prompt" pitchFamily="34" charset="-120"/>
              </a:rPr>
              <a:t>MapQuest Rest API</a:t>
            </a:r>
            <a:endParaRPr lang="en-US" sz="6036" dirty="0"/>
          </a:p>
        </p:txBody>
      </p:sp>
      <p:sp>
        <p:nvSpPr>
          <p:cNvPr id="6" name="Text 2"/>
          <p:cNvSpPr/>
          <p:nvPr/>
        </p:nvSpPr>
        <p:spPr>
          <a:xfrm>
            <a:off x="833199" y="3290768"/>
            <a:ext cx="7477601" cy="1421606"/>
          </a:xfrm>
          <a:prstGeom prst="rect">
            <a:avLst/>
          </a:prstGeom>
          <a:noFill/>
          <a:ln/>
        </p:spPr>
        <p:txBody>
          <a:bodyPr wrap="square" rtlCol="0" anchor="t"/>
          <a:lstStyle/>
          <a:p>
            <a:pPr marL="0" indent="0">
              <a:lnSpc>
                <a:spcPts val="2799"/>
              </a:lnSpc>
              <a:buNone/>
            </a:pPr>
            <a:r>
              <a:rPr lang="en-US" sz="1750" dirty="0">
                <a:solidFill>
                  <a:srgbClr val="DAD8E9"/>
                </a:solidFill>
                <a:latin typeface="Mukta" pitchFamily="34" charset="0"/>
                <a:ea typeface="Mukta" pitchFamily="34" charset="-122"/>
                <a:cs typeface="Mukta" pitchFamily="34" charset="-120"/>
              </a:rPr>
              <a:t>Welcome to our exciting new application! This project aims to revolutionize the way you manage your daily tasks and improve your productivity. With a user-friendly interface and powerful features, our app is designed to streamline your workflow and help you achieve your goals more efficiently.</a:t>
            </a:r>
            <a:endParaRPr lang="en-US" sz="1750" dirty="0"/>
          </a:p>
        </p:txBody>
      </p:sp>
      <p:pic>
        <p:nvPicPr>
          <p:cNvPr id="7" name="Image 2" descr="preencoded.png"/>
          <p:cNvPicPr>
            <a:picLocks noChangeAspect="1"/>
          </p:cNvPicPr>
          <p:nvPr/>
        </p:nvPicPr>
        <p:blipFill>
          <a:blip r:embed="rId5"/>
          <a:stretch>
            <a:fillRect/>
          </a:stretch>
        </p:blipFill>
        <p:spPr>
          <a:xfrm>
            <a:off x="833199" y="5176469"/>
            <a:ext cx="768072" cy="768072"/>
          </a:xfrm>
          <a:prstGeom prst="rect">
            <a:avLst/>
          </a:prstGeom>
        </p:spPr>
      </p:pic>
      <p:sp>
        <p:nvSpPr>
          <p:cNvPr id="8" name="Text 3"/>
          <p:cNvSpPr/>
          <p:nvPr/>
        </p:nvSpPr>
        <p:spPr>
          <a:xfrm>
            <a:off x="1832361" y="5272088"/>
            <a:ext cx="5872877" cy="444341"/>
          </a:xfrm>
          <a:prstGeom prst="rect">
            <a:avLst/>
          </a:prstGeom>
          <a:noFill/>
          <a:ln/>
        </p:spPr>
        <p:txBody>
          <a:bodyPr wrap="none" rtlCol="0" anchor="t"/>
          <a:lstStyle/>
          <a:p>
            <a:pPr marL="0" indent="0">
              <a:lnSpc>
                <a:spcPts val="3499"/>
              </a:lnSpc>
              <a:buNone/>
            </a:pPr>
            <a:r>
              <a:rPr lang="en-US" sz="2187" dirty="0">
                <a:solidFill>
                  <a:srgbClr val="DAD8E9"/>
                </a:solidFill>
                <a:latin typeface="Mukta" pitchFamily="34" charset="0"/>
                <a:ea typeface="Mukta" pitchFamily="34" charset="-122"/>
                <a:cs typeface="Mukta" pitchFamily="34" charset="-120"/>
              </a:rPr>
              <a:t>Hot Tea &amp; Cold Beer</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3172"/>
          </a:xfrm>
          <a:prstGeom prst="rect">
            <a:avLst/>
          </a:prstGeom>
          <a:solidFill>
            <a:srgbClr val="0B0C23">
              <a:alpha val="75000"/>
            </a:srgbClr>
          </a:solidFill>
          <a:ln/>
        </p:spPr>
        <p:txBody>
          <a:bodyPr/>
          <a:lstStyle/>
          <a:p>
            <a:endParaRPr lang="ru-RU"/>
          </a:p>
        </p:txBody>
      </p:sp>
      <p:sp>
        <p:nvSpPr>
          <p:cNvPr id="4" name="Text 1"/>
          <p:cNvSpPr/>
          <p:nvPr/>
        </p:nvSpPr>
        <p:spPr>
          <a:xfrm>
            <a:off x="3196352" y="536496"/>
            <a:ext cx="6454497" cy="609719"/>
          </a:xfrm>
          <a:prstGeom prst="rect">
            <a:avLst/>
          </a:prstGeom>
          <a:noFill/>
          <a:ln/>
        </p:spPr>
        <p:txBody>
          <a:bodyPr wrap="none" rtlCol="0" anchor="t"/>
          <a:lstStyle/>
          <a:p>
            <a:pPr marL="0" indent="0">
              <a:lnSpc>
                <a:spcPts val="4801"/>
              </a:lnSpc>
              <a:buNone/>
            </a:pPr>
            <a:r>
              <a:rPr lang="en-US" sz="3841" dirty="0">
                <a:solidFill>
                  <a:srgbClr val="C6BFEE"/>
                </a:solidFill>
                <a:latin typeface="Prompt" pitchFamily="34" charset="0"/>
                <a:ea typeface="Prompt" pitchFamily="34" charset="-122"/>
                <a:cs typeface="Prompt" pitchFamily="34" charset="-120"/>
              </a:rPr>
              <a:t>Conclusion and Next Steps</a:t>
            </a:r>
            <a:endParaRPr lang="en-US" sz="3841" dirty="0"/>
          </a:p>
        </p:txBody>
      </p:sp>
      <p:sp>
        <p:nvSpPr>
          <p:cNvPr id="5" name="Shape 2"/>
          <p:cNvSpPr/>
          <p:nvPr/>
        </p:nvSpPr>
        <p:spPr>
          <a:xfrm>
            <a:off x="3196352" y="1737598"/>
            <a:ext cx="341352" cy="341352"/>
          </a:xfrm>
          <a:prstGeom prst="roundRect">
            <a:avLst>
              <a:gd name="adj" fmla="val 25720"/>
            </a:avLst>
          </a:prstGeom>
          <a:solidFill>
            <a:srgbClr val="542C49"/>
          </a:solidFill>
          <a:ln w="7620">
            <a:solidFill>
              <a:srgbClr val="6D4562"/>
            </a:solidFill>
            <a:prstDash val="solid"/>
          </a:ln>
        </p:spPr>
        <p:txBody>
          <a:bodyPr/>
          <a:lstStyle/>
          <a:p>
            <a:endParaRPr lang="ru-RU"/>
          </a:p>
        </p:txBody>
      </p:sp>
      <p:sp>
        <p:nvSpPr>
          <p:cNvPr id="6" name="Text 3"/>
          <p:cNvSpPr/>
          <p:nvPr/>
        </p:nvSpPr>
        <p:spPr>
          <a:xfrm>
            <a:off x="3732728" y="1755815"/>
            <a:ext cx="2438757" cy="304800"/>
          </a:xfrm>
          <a:prstGeom prst="rect">
            <a:avLst/>
          </a:prstGeom>
          <a:noFill/>
          <a:ln/>
        </p:spPr>
        <p:txBody>
          <a:bodyPr wrap="none" rtlCol="0" anchor="t"/>
          <a:lstStyle/>
          <a:p>
            <a:pPr marL="0" indent="0">
              <a:lnSpc>
                <a:spcPts val="2400"/>
              </a:lnSpc>
              <a:buNone/>
            </a:pPr>
            <a:r>
              <a:rPr lang="en-US" sz="1920" dirty="0">
                <a:solidFill>
                  <a:srgbClr val="DAD8E9"/>
                </a:solidFill>
                <a:latin typeface="Prompt" pitchFamily="34" charset="0"/>
                <a:ea typeface="Prompt" pitchFamily="34" charset="-122"/>
                <a:cs typeface="Prompt" pitchFamily="34" charset="-120"/>
              </a:rPr>
              <a:t>Key Takeaways</a:t>
            </a:r>
            <a:endParaRPr lang="en-US" sz="1920" dirty="0"/>
          </a:p>
        </p:txBody>
      </p:sp>
      <p:sp>
        <p:nvSpPr>
          <p:cNvPr id="7" name="Text 4"/>
          <p:cNvSpPr/>
          <p:nvPr/>
        </p:nvSpPr>
        <p:spPr>
          <a:xfrm>
            <a:off x="3732728" y="2177653"/>
            <a:ext cx="3484959" cy="2185273"/>
          </a:xfrm>
          <a:prstGeom prst="rect">
            <a:avLst/>
          </a:prstGeom>
          <a:noFill/>
          <a:ln/>
        </p:spPr>
        <p:txBody>
          <a:bodyPr wrap="square" rtlCol="0" anchor="t"/>
          <a:lstStyle/>
          <a:p>
            <a:pPr marL="0" indent="0">
              <a:lnSpc>
                <a:spcPts val="2458"/>
              </a:lnSpc>
              <a:buNone/>
            </a:pPr>
            <a:r>
              <a:rPr lang="en-US" sz="1536" dirty="0">
                <a:solidFill>
                  <a:srgbClr val="DAD8E9"/>
                </a:solidFill>
                <a:latin typeface="Mukta" pitchFamily="34" charset="0"/>
                <a:ea typeface="Mukta" pitchFamily="34" charset="-122"/>
                <a:cs typeface="Mukta" pitchFamily="34" charset="-120"/>
              </a:rPr>
              <a:t>The project has demonstrated our team’s capability to create a backend system that effectively interfaces with the MapQuest API to deliver geocoding and routing functionalities. We take pride in the technical proficiency and problem-solving skills we have displayed.</a:t>
            </a:r>
            <a:endParaRPr lang="en-US" sz="1536" dirty="0"/>
          </a:p>
        </p:txBody>
      </p:sp>
      <p:sp>
        <p:nvSpPr>
          <p:cNvPr id="8" name="Shape 5"/>
          <p:cNvSpPr/>
          <p:nvPr/>
        </p:nvSpPr>
        <p:spPr>
          <a:xfrm>
            <a:off x="7412712" y="1737598"/>
            <a:ext cx="341352" cy="341352"/>
          </a:xfrm>
          <a:prstGeom prst="roundRect">
            <a:avLst>
              <a:gd name="adj" fmla="val 25720"/>
            </a:avLst>
          </a:prstGeom>
          <a:solidFill>
            <a:srgbClr val="542C49"/>
          </a:solidFill>
          <a:ln w="7620">
            <a:solidFill>
              <a:srgbClr val="6D4562"/>
            </a:solidFill>
            <a:prstDash val="solid"/>
          </a:ln>
        </p:spPr>
        <p:txBody>
          <a:bodyPr/>
          <a:lstStyle/>
          <a:p>
            <a:endParaRPr lang="ru-RU"/>
          </a:p>
        </p:txBody>
      </p:sp>
      <p:sp>
        <p:nvSpPr>
          <p:cNvPr id="9" name="Text 6"/>
          <p:cNvSpPr/>
          <p:nvPr/>
        </p:nvSpPr>
        <p:spPr>
          <a:xfrm>
            <a:off x="7949089" y="1755815"/>
            <a:ext cx="2509480" cy="304800"/>
          </a:xfrm>
          <a:prstGeom prst="rect">
            <a:avLst/>
          </a:prstGeom>
          <a:noFill/>
          <a:ln/>
        </p:spPr>
        <p:txBody>
          <a:bodyPr wrap="none" rtlCol="0" anchor="t"/>
          <a:lstStyle/>
          <a:p>
            <a:pPr marL="0" indent="0">
              <a:lnSpc>
                <a:spcPts val="2400"/>
              </a:lnSpc>
              <a:buNone/>
            </a:pPr>
            <a:r>
              <a:rPr lang="en-US" sz="1920" dirty="0">
                <a:solidFill>
                  <a:srgbClr val="DAD8E9"/>
                </a:solidFill>
                <a:latin typeface="Prompt" pitchFamily="34" charset="0"/>
                <a:ea typeface="Prompt" pitchFamily="34" charset="-122"/>
                <a:cs typeface="Prompt" pitchFamily="34" charset="-120"/>
              </a:rPr>
              <a:t>Future Improvements</a:t>
            </a:r>
            <a:endParaRPr lang="en-US" sz="1920" dirty="0"/>
          </a:p>
        </p:txBody>
      </p:sp>
      <p:sp>
        <p:nvSpPr>
          <p:cNvPr id="10" name="Text 7"/>
          <p:cNvSpPr/>
          <p:nvPr/>
        </p:nvSpPr>
        <p:spPr>
          <a:xfrm>
            <a:off x="7949089" y="2177653"/>
            <a:ext cx="4083584" cy="2497455"/>
          </a:xfrm>
          <a:prstGeom prst="rect">
            <a:avLst/>
          </a:prstGeom>
          <a:noFill/>
          <a:ln/>
        </p:spPr>
        <p:txBody>
          <a:bodyPr wrap="square" rtlCol="0" anchor="t"/>
          <a:lstStyle/>
          <a:p>
            <a:pPr marL="0" indent="0">
              <a:lnSpc>
                <a:spcPts val="2458"/>
              </a:lnSpc>
              <a:buNone/>
            </a:pPr>
            <a:r>
              <a:rPr lang="en-US" sz="1536" dirty="0">
                <a:solidFill>
                  <a:srgbClr val="DAD8E9"/>
                </a:solidFill>
                <a:latin typeface="Mukta" pitchFamily="34" charset="0"/>
                <a:ea typeface="Mukta" pitchFamily="34" charset="-122"/>
                <a:cs typeface="Mukta" pitchFamily="34" charset="-120"/>
              </a:rPr>
              <a:t>The current version of the application lays a solid foundation for geocoding and routing services. However, we recognize the potential for further enhancements, particularly in terms of expanding the feature set, refining the user interface, and improving the system’s performance and scalability.</a:t>
            </a:r>
            <a:endParaRPr lang="en-US" sz="1536" dirty="0"/>
          </a:p>
        </p:txBody>
      </p:sp>
      <p:sp>
        <p:nvSpPr>
          <p:cNvPr id="11" name="Shape 8"/>
          <p:cNvSpPr/>
          <p:nvPr/>
        </p:nvSpPr>
        <p:spPr>
          <a:xfrm>
            <a:off x="3196352" y="5071348"/>
            <a:ext cx="341352" cy="341352"/>
          </a:xfrm>
          <a:prstGeom prst="roundRect">
            <a:avLst>
              <a:gd name="adj" fmla="val 25720"/>
            </a:avLst>
          </a:prstGeom>
          <a:solidFill>
            <a:srgbClr val="542C49"/>
          </a:solidFill>
          <a:ln w="7620">
            <a:solidFill>
              <a:srgbClr val="6D4562"/>
            </a:solidFill>
            <a:prstDash val="solid"/>
          </a:ln>
        </p:spPr>
        <p:txBody>
          <a:bodyPr/>
          <a:lstStyle/>
          <a:p>
            <a:endParaRPr lang="ru-RU"/>
          </a:p>
        </p:txBody>
      </p:sp>
      <p:sp>
        <p:nvSpPr>
          <p:cNvPr id="12" name="Text 9"/>
          <p:cNvSpPr/>
          <p:nvPr/>
        </p:nvSpPr>
        <p:spPr>
          <a:xfrm>
            <a:off x="3732728" y="5089565"/>
            <a:ext cx="2438757" cy="304800"/>
          </a:xfrm>
          <a:prstGeom prst="rect">
            <a:avLst/>
          </a:prstGeom>
          <a:noFill/>
          <a:ln/>
        </p:spPr>
        <p:txBody>
          <a:bodyPr wrap="none" rtlCol="0" anchor="t"/>
          <a:lstStyle/>
          <a:p>
            <a:pPr marL="0" indent="0">
              <a:lnSpc>
                <a:spcPts val="2400"/>
              </a:lnSpc>
              <a:buNone/>
            </a:pPr>
            <a:r>
              <a:rPr lang="en-US" sz="1920" dirty="0">
                <a:solidFill>
                  <a:srgbClr val="DAD8E9"/>
                </a:solidFill>
                <a:latin typeface="Prompt" pitchFamily="34" charset="0"/>
                <a:ea typeface="Prompt" pitchFamily="34" charset="-122"/>
                <a:cs typeface="Prompt" pitchFamily="34" charset="-120"/>
              </a:rPr>
              <a:t>Next Steps</a:t>
            </a:r>
            <a:endParaRPr lang="en-US" sz="1920" dirty="0"/>
          </a:p>
        </p:txBody>
      </p:sp>
      <p:sp>
        <p:nvSpPr>
          <p:cNvPr id="13" name="Text 10"/>
          <p:cNvSpPr/>
          <p:nvPr/>
        </p:nvSpPr>
        <p:spPr>
          <a:xfrm>
            <a:off x="3732728" y="5511403"/>
            <a:ext cx="3484959" cy="2185273"/>
          </a:xfrm>
          <a:prstGeom prst="rect">
            <a:avLst/>
          </a:prstGeom>
          <a:noFill/>
          <a:ln/>
        </p:spPr>
        <p:txBody>
          <a:bodyPr wrap="square" rtlCol="0" anchor="t"/>
          <a:lstStyle/>
          <a:p>
            <a:pPr marL="0" indent="0">
              <a:lnSpc>
                <a:spcPts val="2458"/>
              </a:lnSpc>
              <a:buNone/>
            </a:pPr>
            <a:r>
              <a:rPr lang="en-US" sz="1536" dirty="0">
                <a:solidFill>
                  <a:srgbClr val="DAD8E9"/>
                </a:solidFill>
                <a:latin typeface="Mukta" pitchFamily="34" charset="0"/>
                <a:ea typeface="Mukta" pitchFamily="34" charset="-122"/>
                <a:cs typeface="Mukta" pitchFamily="34" charset="-120"/>
              </a:rPr>
              <a:t>Moving forward, we will actively seek feedback from users to understand their experiences and requirements better. This feedback will be instrumental in shaping our development roadmap, ensuring that subsequent updates align with user needs and preferences.</a:t>
            </a:r>
            <a:endParaRPr lang="en-US" sz="1536" dirty="0"/>
          </a:p>
        </p:txBody>
      </p:sp>
      <p:sp>
        <p:nvSpPr>
          <p:cNvPr id="14" name="Shape 11"/>
          <p:cNvSpPr/>
          <p:nvPr/>
        </p:nvSpPr>
        <p:spPr>
          <a:xfrm>
            <a:off x="7412712" y="5071348"/>
            <a:ext cx="341352" cy="341352"/>
          </a:xfrm>
          <a:prstGeom prst="roundRect">
            <a:avLst>
              <a:gd name="adj" fmla="val 25720"/>
            </a:avLst>
          </a:prstGeom>
          <a:solidFill>
            <a:srgbClr val="542C49"/>
          </a:solidFill>
          <a:ln w="7620">
            <a:solidFill>
              <a:srgbClr val="6D4562"/>
            </a:solidFill>
            <a:prstDash val="solid"/>
          </a:ln>
        </p:spPr>
        <p:txBody>
          <a:bodyPr/>
          <a:lstStyle/>
          <a:p>
            <a:endParaRPr lang="ru-RU"/>
          </a:p>
        </p:txBody>
      </p:sp>
      <p:sp>
        <p:nvSpPr>
          <p:cNvPr id="15" name="Text 12"/>
          <p:cNvSpPr/>
          <p:nvPr/>
        </p:nvSpPr>
        <p:spPr>
          <a:xfrm>
            <a:off x="7949089" y="5089565"/>
            <a:ext cx="2438757" cy="304800"/>
          </a:xfrm>
          <a:prstGeom prst="rect">
            <a:avLst/>
          </a:prstGeom>
          <a:noFill/>
          <a:ln/>
        </p:spPr>
        <p:txBody>
          <a:bodyPr wrap="none" rtlCol="0" anchor="t"/>
          <a:lstStyle/>
          <a:p>
            <a:pPr marL="0" indent="0">
              <a:lnSpc>
                <a:spcPts val="2400"/>
              </a:lnSpc>
              <a:buNone/>
            </a:pPr>
            <a:r>
              <a:rPr lang="en-US" sz="1920" dirty="0">
                <a:solidFill>
                  <a:srgbClr val="DAD8E9"/>
                </a:solidFill>
                <a:latin typeface="Prompt" pitchFamily="34" charset="0"/>
                <a:ea typeface="Prompt" pitchFamily="34" charset="-122"/>
                <a:cs typeface="Prompt" pitchFamily="34" charset="-120"/>
              </a:rPr>
              <a:t>Appreciation</a:t>
            </a:r>
            <a:endParaRPr lang="en-US" sz="1920" dirty="0"/>
          </a:p>
        </p:txBody>
      </p:sp>
      <p:sp>
        <p:nvSpPr>
          <p:cNvPr id="16" name="Text 13"/>
          <p:cNvSpPr/>
          <p:nvPr/>
        </p:nvSpPr>
        <p:spPr>
          <a:xfrm>
            <a:off x="7949089" y="5511403"/>
            <a:ext cx="4083584" cy="2185273"/>
          </a:xfrm>
          <a:prstGeom prst="rect">
            <a:avLst/>
          </a:prstGeom>
          <a:noFill/>
          <a:ln/>
        </p:spPr>
        <p:txBody>
          <a:bodyPr wrap="square" rtlCol="0" anchor="t"/>
          <a:lstStyle/>
          <a:p>
            <a:pPr marL="0" indent="0">
              <a:lnSpc>
                <a:spcPts val="2458"/>
              </a:lnSpc>
              <a:buNone/>
            </a:pPr>
            <a:r>
              <a:rPr lang="en-US" sz="1536" dirty="0">
                <a:solidFill>
                  <a:srgbClr val="DAD8E9"/>
                </a:solidFill>
                <a:latin typeface="Mukta" pitchFamily="34" charset="0"/>
                <a:ea typeface="Mukta" pitchFamily="34" charset="-122"/>
                <a:cs typeface="Mukta" pitchFamily="34" charset="-120"/>
              </a:rPr>
              <a:t>We extend our gratitude to all who have contributed to this project, especially the users who have engaged with our application. Your insights are invaluable, and we are eager to continue this journey, enhancing the application to serve you better.</a:t>
            </a:r>
            <a:endParaRPr lang="en-US" sz="1536"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981"/>
          </a:xfrm>
          <a:prstGeom prst="rect">
            <a:avLst/>
          </a:prstGeom>
          <a:solidFill>
            <a:srgbClr val="0B0C23">
              <a:alpha val="75000"/>
            </a:srgbClr>
          </a:solidFill>
          <a:ln/>
        </p:spPr>
        <p:txBody>
          <a:bodyPr/>
          <a:lstStyle/>
          <a:p>
            <a:endParaRPr lang="ru-RU"/>
          </a:p>
        </p:txBody>
      </p:sp>
      <p:sp>
        <p:nvSpPr>
          <p:cNvPr id="4" name="Text 1"/>
          <p:cNvSpPr/>
          <p:nvPr/>
        </p:nvSpPr>
        <p:spPr>
          <a:xfrm>
            <a:off x="3057882" y="554474"/>
            <a:ext cx="8514517" cy="1260158"/>
          </a:xfrm>
          <a:prstGeom prst="rect">
            <a:avLst/>
          </a:prstGeom>
          <a:noFill/>
          <a:ln/>
        </p:spPr>
        <p:txBody>
          <a:bodyPr wrap="square" rtlCol="0" anchor="t"/>
          <a:lstStyle/>
          <a:p>
            <a:pPr marL="0" indent="0">
              <a:lnSpc>
                <a:spcPts val="4962"/>
              </a:lnSpc>
              <a:buNone/>
            </a:pPr>
            <a:r>
              <a:rPr lang="en-US" sz="3970" dirty="0">
                <a:solidFill>
                  <a:srgbClr val="C6BFEE"/>
                </a:solidFill>
                <a:latin typeface="Prompt" pitchFamily="34" charset="0"/>
                <a:ea typeface="Prompt" pitchFamily="34" charset="-122"/>
                <a:cs typeface="Prompt" pitchFamily="34" charset="-120"/>
              </a:rPr>
              <a:t>Overview of the Application Features</a:t>
            </a:r>
            <a:endParaRPr lang="en-US" sz="3970" dirty="0"/>
          </a:p>
        </p:txBody>
      </p:sp>
      <p:sp>
        <p:nvSpPr>
          <p:cNvPr id="5" name="Shape 2"/>
          <p:cNvSpPr/>
          <p:nvPr/>
        </p:nvSpPr>
        <p:spPr>
          <a:xfrm>
            <a:off x="3057882" y="1906171"/>
            <a:ext cx="4156472" cy="2790349"/>
          </a:xfrm>
          <a:prstGeom prst="roundRect">
            <a:avLst>
              <a:gd name="adj" fmla="val 3252"/>
            </a:avLst>
          </a:prstGeom>
          <a:solidFill>
            <a:srgbClr val="542C49"/>
          </a:solidFill>
          <a:ln w="7620">
            <a:solidFill>
              <a:srgbClr val="6D4562"/>
            </a:solidFill>
            <a:prstDash val="solid"/>
          </a:ln>
        </p:spPr>
        <p:txBody>
          <a:bodyPr/>
          <a:lstStyle/>
          <a:p>
            <a:endParaRPr lang="ru-RU"/>
          </a:p>
        </p:txBody>
      </p:sp>
      <p:sp>
        <p:nvSpPr>
          <p:cNvPr id="6" name="Text 3"/>
          <p:cNvSpPr/>
          <p:nvPr/>
        </p:nvSpPr>
        <p:spPr>
          <a:xfrm>
            <a:off x="3267075" y="2090046"/>
            <a:ext cx="2943106" cy="315039"/>
          </a:xfrm>
          <a:prstGeom prst="rect">
            <a:avLst/>
          </a:prstGeom>
          <a:noFill/>
          <a:ln/>
        </p:spPr>
        <p:txBody>
          <a:bodyPr wrap="none" rtlCol="0" anchor="t"/>
          <a:lstStyle/>
          <a:p>
            <a:pPr marL="0" indent="0">
              <a:lnSpc>
                <a:spcPts val="2481"/>
              </a:lnSpc>
              <a:buNone/>
            </a:pPr>
            <a:r>
              <a:rPr lang="en-US" sz="1985" b="1" dirty="0">
                <a:solidFill>
                  <a:srgbClr val="DAD8E9"/>
                </a:solidFill>
                <a:latin typeface="Prompt" pitchFamily="34" charset="0"/>
                <a:ea typeface="Prompt" pitchFamily="34" charset="-122"/>
                <a:cs typeface="Prompt" pitchFamily="34" charset="-120"/>
              </a:rPr>
              <a:t>Geocoding and Routing</a:t>
            </a:r>
            <a:endParaRPr lang="en-US" sz="1985" dirty="0"/>
          </a:p>
        </p:txBody>
      </p:sp>
      <p:sp>
        <p:nvSpPr>
          <p:cNvPr id="7" name="Text 4"/>
          <p:cNvSpPr/>
          <p:nvPr/>
        </p:nvSpPr>
        <p:spPr>
          <a:xfrm>
            <a:off x="3284101" y="2539452"/>
            <a:ext cx="3738086" cy="1935956"/>
          </a:xfrm>
          <a:prstGeom prst="rect">
            <a:avLst/>
          </a:prstGeom>
          <a:noFill/>
          <a:ln/>
        </p:spPr>
        <p:txBody>
          <a:bodyPr wrap="square" rtlCol="0" anchor="t"/>
          <a:lstStyle/>
          <a:p>
            <a:pPr marL="0" indent="0">
              <a:lnSpc>
                <a:spcPts val="2541"/>
              </a:lnSpc>
              <a:buNone/>
            </a:pPr>
            <a:r>
              <a:rPr lang="en-US" sz="1588" dirty="0">
                <a:solidFill>
                  <a:srgbClr val="DAD8E9"/>
                </a:solidFill>
                <a:latin typeface="Mukta" pitchFamily="34" charset="0"/>
                <a:ea typeface="Mukta" pitchFamily="34" charset="-122"/>
                <a:cs typeface="Mukta" pitchFamily="34" charset="-120"/>
              </a:rPr>
              <a:t>The application provides an API for converting place names into geographical coordinates and planning routes. Utilizes the MapQuest API to determine precise coordinates and construct routes between two points.</a:t>
            </a:r>
            <a:endParaRPr lang="en-US" sz="1588" dirty="0"/>
          </a:p>
        </p:txBody>
      </p:sp>
      <p:sp>
        <p:nvSpPr>
          <p:cNvPr id="8" name="Shape 5"/>
          <p:cNvSpPr/>
          <p:nvPr/>
        </p:nvSpPr>
        <p:spPr>
          <a:xfrm>
            <a:off x="7423547" y="1898213"/>
            <a:ext cx="4156472" cy="2790349"/>
          </a:xfrm>
          <a:prstGeom prst="roundRect">
            <a:avLst>
              <a:gd name="adj" fmla="val 3252"/>
            </a:avLst>
          </a:prstGeom>
          <a:solidFill>
            <a:srgbClr val="542C49"/>
          </a:solidFill>
          <a:ln w="7620">
            <a:solidFill>
              <a:srgbClr val="6D4562"/>
            </a:solidFill>
            <a:prstDash val="solid"/>
          </a:ln>
        </p:spPr>
        <p:txBody>
          <a:bodyPr/>
          <a:lstStyle/>
          <a:p>
            <a:endParaRPr lang="ru-RU"/>
          </a:p>
        </p:txBody>
      </p:sp>
      <p:sp>
        <p:nvSpPr>
          <p:cNvPr id="9" name="Text 6"/>
          <p:cNvSpPr/>
          <p:nvPr/>
        </p:nvSpPr>
        <p:spPr>
          <a:xfrm>
            <a:off x="7625120" y="2090046"/>
            <a:ext cx="2520672" cy="315039"/>
          </a:xfrm>
          <a:prstGeom prst="rect">
            <a:avLst/>
          </a:prstGeom>
          <a:noFill/>
          <a:ln/>
        </p:spPr>
        <p:txBody>
          <a:bodyPr wrap="none" rtlCol="0" anchor="t"/>
          <a:lstStyle/>
          <a:p>
            <a:pPr marL="0" indent="0">
              <a:lnSpc>
                <a:spcPts val="2481"/>
              </a:lnSpc>
              <a:buNone/>
            </a:pPr>
            <a:r>
              <a:rPr lang="en-US" sz="1985" b="1" dirty="0">
                <a:solidFill>
                  <a:srgbClr val="DAD8E9"/>
                </a:solidFill>
                <a:latin typeface="Prompt" pitchFamily="34" charset="0"/>
                <a:ea typeface="Prompt" pitchFamily="34" charset="-122"/>
                <a:cs typeface="Prompt" pitchFamily="34" charset="-120"/>
              </a:rPr>
              <a:t>Flask Integration</a:t>
            </a:r>
            <a:endParaRPr lang="en-US" sz="1985" dirty="0"/>
          </a:p>
        </p:txBody>
      </p:sp>
      <p:sp>
        <p:nvSpPr>
          <p:cNvPr id="10" name="Text 7"/>
          <p:cNvSpPr/>
          <p:nvPr/>
        </p:nvSpPr>
        <p:spPr>
          <a:xfrm>
            <a:off x="7608213" y="2554010"/>
            <a:ext cx="3738086" cy="1613297"/>
          </a:xfrm>
          <a:prstGeom prst="rect">
            <a:avLst/>
          </a:prstGeom>
          <a:noFill/>
          <a:ln/>
        </p:spPr>
        <p:txBody>
          <a:bodyPr wrap="square" rtlCol="0" anchor="t"/>
          <a:lstStyle/>
          <a:p>
            <a:pPr marL="0" indent="0">
              <a:lnSpc>
                <a:spcPts val="2541"/>
              </a:lnSpc>
              <a:buNone/>
            </a:pPr>
            <a:r>
              <a:rPr lang="en-US" sz="1588" dirty="0">
                <a:solidFill>
                  <a:srgbClr val="DAD8E9"/>
                </a:solidFill>
                <a:latin typeface="Mukta" pitchFamily="34" charset="0"/>
                <a:ea typeface="Mukta" pitchFamily="34" charset="-122"/>
                <a:cs typeface="Mukta" pitchFamily="34" charset="-120"/>
              </a:rPr>
              <a:t>A Flask web server processes HTTP requests and returns route data in JSON format.CORS (Cross-Origin Resource Sharing) is enabled to allow access to the API from different sources.</a:t>
            </a:r>
            <a:endParaRPr lang="en-US" sz="1588" dirty="0"/>
          </a:p>
        </p:txBody>
      </p:sp>
      <p:sp>
        <p:nvSpPr>
          <p:cNvPr id="11" name="Shape 8"/>
          <p:cNvSpPr/>
          <p:nvPr/>
        </p:nvSpPr>
        <p:spPr>
          <a:xfrm>
            <a:off x="2987635" y="4993006"/>
            <a:ext cx="4156472" cy="2790349"/>
          </a:xfrm>
          <a:prstGeom prst="roundRect">
            <a:avLst>
              <a:gd name="adj" fmla="val 3677"/>
            </a:avLst>
          </a:prstGeom>
          <a:solidFill>
            <a:srgbClr val="542C49"/>
          </a:solidFill>
          <a:ln w="7620">
            <a:solidFill>
              <a:srgbClr val="6D4562"/>
            </a:solidFill>
            <a:prstDash val="solid"/>
          </a:ln>
        </p:spPr>
        <p:txBody>
          <a:bodyPr/>
          <a:lstStyle/>
          <a:p>
            <a:endParaRPr lang="ru-RU"/>
          </a:p>
        </p:txBody>
      </p:sp>
      <p:sp>
        <p:nvSpPr>
          <p:cNvPr id="12" name="Text 9"/>
          <p:cNvSpPr/>
          <p:nvPr/>
        </p:nvSpPr>
        <p:spPr>
          <a:xfrm>
            <a:off x="3284101" y="5209505"/>
            <a:ext cx="3597593" cy="315039"/>
          </a:xfrm>
          <a:prstGeom prst="rect">
            <a:avLst/>
          </a:prstGeom>
          <a:noFill/>
          <a:ln/>
        </p:spPr>
        <p:txBody>
          <a:bodyPr wrap="none" rtlCol="0" anchor="t"/>
          <a:lstStyle/>
          <a:p>
            <a:pPr marL="0" indent="0">
              <a:lnSpc>
                <a:spcPts val="2481"/>
              </a:lnSpc>
              <a:buNone/>
            </a:pPr>
            <a:r>
              <a:rPr lang="en-US" sz="1985" b="1" dirty="0">
                <a:solidFill>
                  <a:srgbClr val="DAD8E9"/>
                </a:solidFill>
                <a:latin typeface="Prompt" pitchFamily="34" charset="0"/>
                <a:ea typeface="Prompt" pitchFamily="34" charset="-122"/>
                <a:cs typeface="Prompt" pitchFamily="34" charset="-120"/>
              </a:rPr>
              <a:t>Ease of Use and Extensibility</a:t>
            </a:r>
            <a:endParaRPr lang="en-US" sz="1985" dirty="0"/>
          </a:p>
        </p:txBody>
      </p:sp>
      <p:sp>
        <p:nvSpPr>
          <p:cNvPr id="13" name="Text 10"/>
          <p:cNvSpPr/>
          <p:nvPr/>
        </p:nvSpPr>
        <p:spPr>
          <a:xfrm>
            <a:off x="3267075" y="5855018"/>
            <a:ext cx="3738086" cy="1613297"/>
          </a:xfrm>
          <a:prstGeom prst="rect">
            <a:avLst/>
          </a:prstGeom>
          <a:noFill/>
          <a:ln/>
        </p:spPr>
        <p:txBody>
          <a:bodyPr wrap="square" rtlCol="0" anchor="t"/>
          <a:lstStyle/>
          <a:p>
            <a:pPr marL="0" indent="0">
              <a:lnSpc>
                <a:spcPts val="2541"/>
              </a:lnSpc>
              <a:buNone/>
            </a:pPr>
            <a:r>
              <a:rPr lang="en-US" sz="1588" dirty="0">
                <a:solidFill>
                  <a:srgbClr val="DAD8E9"/>
                </a:solidFill>
                <a:latin typeface="Mukta" pitchFamily="34" charset="0"/>
                <a:ea typeface="Mukta" pitchFamily="34" charset="-122"/>
                <a:cs typeface="Mukta" pitchFamily="34" charset="-120"/>
              </a:rPr>
              <a:t>The code is structured for easy reading and maintenance, allowing other teams to continue the project if necessary.The potential for easy addition of new features and integration with other services..</a:t>
            </a:r>
            <a:endParaRPr lang="en-US" sz="1588" dirty="0"/>
          </a:p>
        </p:txBody>
      </p:sp>
      <p:sp>
        <p:nvSpPr>
          <p:cNvPr id="14" name="Shape 11"/>
          <p:cNvSpPr/>
          <p:nvPr/>
        </p:nvSpPr>
        <p:spPr>
          <a:xfrm>
            <a:off x="7399020" y="4936212"/>
            <a:ext cx="4156472" cy="2790349"/>
          </a:xfrm>
          <a:prstGeom prst="roundRect">
            <a:avLst>
              <a:gd name="adj" fmla="val 3677"/>
            </a:avLst>
          </a:prstGeom>
          <a:solidFill>
            <a:srgbClr val="542C49"/>
          </a:solidFill>
          <a:ln w="7620">
            <a:solidFill>
              <a:srgbClr val="6D4562"/>
            </a:solidFill>
            <a:prstDash val="solid"/>
          </a:ln>
        </p:spPr>
        <p:txBody>
          <a:bodyPr/>
          <a:lstStyle/>
          <a:p>
            <a:endParaRPr lang="ru-RU"/>
          </a:p>
        </p:txBody>
      </p:sp>
      <p:sp>
        <p:nvSpPr>
          <p:cNvPr id="15" name="Text 12"/>
          <p:cNvSpPr/>
          <p:nvPr/>
        </p:nvSpPr>
        <p:spPr>
          <a:xfrm>
            <a:off x="7632740" y="5149082"/>
            <a:ext cx="3738086" cy="630079"/>
          </a:xfrm>
          <a:prstGeom prst="rect">
            <a:avLst/>
          </a:prstGeom>
          <a:noFill/>
          <a:ln/>
        </p:spPr>
        <p:txBody>
          <a:bodyPr wrap="square" rtlCol="0" anchor="t"/>
          <a:lstStyle/>
          <a:p>
            <a:pPr marL="0" indent="0">
              <a:lnSpc>
                <a:spcPts val="2481"/>
              </a:lnSpc>
              <a:buNone/>
            </a:pPr>
            <a:r>
              <a:rPr lang="en-US" sz="1985" b="1" dirty="0">
                <a:solidFill>
                  <a:srgbClr val="DAD8E9"/>
                </a:solidFill>
                <a:latin typeface="Prompt" pitchFamily="34" charset="0"/>
                <a:ea typeface="Prompt" pitchFamily="34" charset="-122"/>
                <a:cs typeface="Prompt" pitchFamily="34" charset="-120"/>
              </a:rPr>
              <a:t>Documentation and Comments</a:t>
            </a:r>
            <a:endParaRPr lang="en-US" sz="1985" dirty="0"/>
          </a:p>
        </p:txBody>
      </p:sp>
      <p:sp>
        <p:nvSpPr>
          <p:cNvPr id="16" name="Text 13"/>
          <p:cNvSpPr/>
          <p:nvPr/>
        </p:nvSpPr>
        <p:spPr>
          <a:xfrm>
            <a:off x="7608213" y="5902986"/>
            <a:ext cx="3738086" cy="1290638"/>
          </a:xfrm>
          <a:prstGeom prst="rect">
            <a:avLst/>
          </a:prstGeom>
          <a:noFill/>
          <a:ln/>
        </p:spPr>
        <p:txBody>
          <a:bodyPr wrap="square" rtlCol="0" anchor="t"/>
          <a:lstStyle/>
          <a:p>
            <a:pPr marL="0" indent="0">
              <a:lnSpc>
                <a:spcPts val="2541"/>
              </a:lnSpc>
              <a:buNone/>
            </a:pPr>
            <a:r>
              <a:rPr lang="en-US" sz="1588" dirty="0">
                <a:solidFill>
                  <a:srgbClr val="DAD8E9"/>
                </a:solidFill>
                <a:latin typeface="Mukta" pitchFamily="34" charset="0"/>
                <a:ea typeface="Mukta" pitchFamily="34" charset="-122"/>
                <a:cs typeface="Mukta" pitchFamily="34" charset="-120"/>
              </a:rPr>
              <a:t>Detailed comments and documentation in the code help other developers understand the application’s logic. Clear instructions for using features and handling potential errors.</a:t>
            </a:r>
            <a:endParaRPr lang="en-US" sz="1588"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ru-RU"/>
          </a:p>
        </p:txBody>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591357"/>
            <a:ext cx="7477601" cy="1388745"/>
          </a:xfrm>
          <a:prstGeom prst="rect">
            <a:avLst/>
          </a:prstGeom>
          <a:noFill/>
          <a:ln/>
        </p:spPr>
        <p:txBody>
          <a:bodyPr wrap="square" rtlCol="0" anchor="t"/>
          <a:lstStyle/>
          <a:p>
            <a:pPr marL="0" indent="0">
              <a:lnSpc>
                <a:spcPts val="5468"/>
              </a:lnSpc>
              <a:buNone/>
            </a:pPr>
            <a:r>
              <a:rPr lang="en-US" sz="4374" dirty="0">
                <a:solidFill>
                  <a:srgbClr val="C6BFEE"/>
                </a:solidFill>
                <a:latin typeface="Prompt" pitchFamily="34" charset="0"/>
                <a:ea typeface="Prompt" pitchFamily="34" charset="-122"/>
                <a:cs typeface="Prompt" pitchFamily="34" charset="-120"/>
              </a:rPr>
              <a:t>Reasons for selecting the specific features</a:t>
            </a:r>
            <a:endParaRPr lang="en-US" sz="4374" dirty="0"/>
          </a:p>
        </p:txBody>
      </p:sp>
      <p:sp>
        <p:nvSpPr>
          <p:cNvPr id="6" name="Text 2"/>
          <p:cNvSpPr/>
          <p:nvPr/>
        </p:nvSpPr>
        <p:spPr>
          <a:xfrm>
            <a:off x="833199" y="2136993"/>
            <a:ext cx="7122200" cy="1421606"/>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DAD8E9"/>
                </a:solidFill>
                <a:latin typeface="Mukta" pitchFamily="34" charset="0"/>
                <a:ea typeface="Mukta" pitchFamily="34" charset="-122"/>
                <a:cs typeface="Mukta" pitchFamily="34" charset="-120"/>
              </a:rPr>
              <a:t>Our team conducted a thorough analysis of the project’s objectives and the end-users’ requirements to pinpoint the essential features for inclusion. We prioritized features that would enhance the overall user experience and directly address the primary challenges our application is designed to tackle.</a:t>
            </a:r>
            <a:endParaRPr lang="en-US" sz="1750" dirty="0"/>
          </a:p>
        </p:txBody>
      </p:sp>
      <p:sp>
        <p:nvSpPr>
          <p:cNvPr id="7" name="Text 3"/>
          <p:cNvSpPr/>
          <p:nvPr/>
        </p:nvSpPr>
        <p:spPr>
          <a:xfrm>
            <a:off x="833199" y="4038645"/>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DAD8E9"/>
                </a:solidFill>
                <a:latin typeface="Mukta" pitchFamily="34" charset="0"/>
                <a:ea typeface="Mukta" pitchFamily="34" charset="-122"/>
                <a:cs typeface="Mukta" pitchFamily="34" charset="-120"/>
              </a:rPr>
              <a:t>The features we implemented were selected based on a combination of market research, industry standards, and valuable input from potential users gathered during the initial design phase.</a:t>
            </a:r>
            <a:endParaRPr lang="en-US" sz="1750" dirty="0"/>
          </a:p>
        </p:txBody>
      </p:sp>
      <p:sp>
        <p:nvSpPr>
          <p:cNvPr id="8" name="Text 4"/>
          <p:cNvSpPr/>
          <p:nvPr/>
        </p:nvSpPr>
        <p:spPr>
          <a:xfrm>
            <a:off x="833199" y="5503091"/>
            <a:ext cx="7122200" cy="1777008"/>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DAD8E9"/>
                </a:solidFill>
                <a:latin typeface="Mukta" pitchFamily="34" charset="0"/>
                <a:ea typeface="Mukta" pitchFamily="34" charset="-122"/>
                <a:cs typeface="Mukta" pitchFamily="34" charset="-120"/>
              </a:rPr>
              <a:t>These considerations led us to focus on developing a robust geocoding and routing system, integrated seamlessly with a Flask web server, ensuring ease of use and extensibility. Our commitment to clear documentation and comprehensive comments is aimed at facilitating future development and maintenance by any team that might take over the project.</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ru-RU"/>
          </a:p>
        </p:txBody>
      </p:sp>
      <p:sp>
        <p:nvSpPr>
          <p:cNvPr id="4" name="Text 1"/>
          <p:cNvSpPr/>
          <p:nvPr/>
        </p:nvSpPr>
        <p:spPr>
          <a:xfrm>
            <a:off x="3614618" y="486013"/>
            <a:ext cx="7401163" cy="1095613"/>
          </a:xfrm>
          <a:prstGeom prst="rect">
            <a:avLst/>
          </a:prstGeom>
          <a:noFill/>
          <a:ln/>
        </p:spPr>
        <p:txBody>
          <a:bodyPr wrap="square" rtlCol="0" anchor="t"/>
          <a:lstStyle/>
          <a:p>
            <a:pPr marL="0" indent="0">
              <a:lnSpc>
                <a:spcPts val="4313"/>
              </a:lnSpc>
              <a:buNone/>
            </a:pPr>
            <a:r>
              <a:rPr lang="en-US" sz="3451" dirty="0">
                <a:solidFill>
                  <a:srgbClr val="C6BFEE"/>
                </a:solidFill>
                <a:latin typeface="Prompt" pitchFamily="34" charset="0"/>
                <a:ea typeface="Prompt" pitchFamily="34" charset="-122"/>
                <a:cs typeface="Prompt" pitchFamily="34" charset="-120"/>
              </a:rPr>
              <a:t>Application Code Structure and Organization</a:t>
            </a:r>
            <a:endParaRPr lang="en-US" sz="3451" dirty="0"/>
          </a:p>
        </p:txBody>
      </p:sp>
      <p:sp>
        <p:nvSpPr>
          <p:cNvPr id="5" name="Text 2"/>
          <p:cNvSpPr/>
          <p:nvPr/>
        </p:nvSpPr>
        <p:spPr>
          <a:xfrm>
            <a:off x="3614618" y="2002274"/>
            <a:ext cx="6226731" cy="1136809"/>
          </a:xfrm>
          <a:prstGeom prst="rect">
            <a:avLst/>
          </a:prstGeom>
          <a:noFill/>
          <a:ln/>
        </p:spPr>
        <p:txBody>
          <a:bodyPr wrap="square" rtlCol="0" anchor="t"/>
          <a:lstStyle/>
          <a:p>
            <a:pPr marL="0" indent="0">
              <a:lnSpc>
                <a:spcPts val="2208"/>
              </a:lnSpc>
              <a:buNone/>
            </a:pPr>
            <a:r>
              <a:rPr lang="en-US" sz="1380" b="1" dirty="0">
                <a:solidFill>
                  <a:srgbClr val="DAD8E9"/>
                </a:solidFill>
                <a:latin typeface="Mukta" pitchFamily="34" charset="0"/>
                <a:ea typeface="Mukta" pitchFamily="34" charset="-122"/>
                <a:cs typeface="Mukta" pitchFamily="34" charset="-120"/>
              </a:rPr>
              <a:t>Modular Design:</a:t>
            </a:r>
            <a:r>
              <a:rPr lang="en-US" sz="1380" dirty="0">
                <a:solidFill>
                  <a:srgbClr val="DAD8E9"/>
                </a:solidFill>
                <a:latin typeface="Mukta" pitchFamily="34" charset="0"/>
                <a:ea typeface="Mukta" pitchFamily="34" charset="-122"/>
                <a:cs typeface="Mukta" pitchFamily="34" charset="-120"/>
              </a:rPr>
              <a:t> The code is divided into functions that handle specific tasks, such as </a:t>
            </a:r>
            <a:r>
              <a:rPr lang="en-US" sz="1380" dirty="0">
                <a:solidFill>
                  <a:srgbClr val="DAD8E9"/>
                </a:solidFill>
                <a:highlight>
                  <a:srgbClr val="321A2C"/>
                </a:highlight>
                <a:latin typeface="Consolas" pitchFamily="34" charset="0"/>
                <a:ea typeface="Consolas" pitchFamily="34" charset="-122"/>
                <a:cs typeface="Consolas" pitchFamily="34" charset="-120"/>
              </a:rPr>
              <a:t>geocoding</a:t>
            </a:r>
            <a:r>
              <a:rPr lang="en-US" sz="1380" dirty="0">
                <a:solidFill>
                  <a:srgbClr val="DAD8E9"/>
                </a:solidFill>
                <a:latin typeface="Mukta" pitchFamily="34" charset="0"/>
                <a:ea typeface="Mukta" pitchFamily="34" charset="-122"/>
                <a:cs typeface="Mukta" pitchFamily="34" charset="-120"/>
              </a:rPr>
              <a:t> to convert place names into coordinates and </a:t>
            </a:r>
            <a:r>
              <a:rPr lang="en-US" sz="1380" dirty="0">
                <a:solidFill>
                  <a:srgbClr val="DAD8E9"/>
                </a:solidFill>
                <a:highlight>
                  <a:srgbClr val="321A2C"/>
                </a:highlight>
                <a:latin typeface="Consolas" pitchFamily="34" charset="0"/>
                <a:ea typeface="Consolas" pitchFamily="34" charset="-122"/>
                <a:cs typeface="Consolas" pitchFamily="34" charset="-120"/>
              </a:rPr>
              <a:t>get_route</a:t>
            </a:r>
            <a:r>
              <a:rPr lang="en-US" sz="1380" dirty="0">
                <a:solidFill>
                  <a:srgbClr val="DAD8E9"/>
                </a:solidFill>
                <a:latin typeface="Mukta" pitchFamily="34" charset="0"/>
                <a:ea typeface="Mukta" pitchFamily="34" charset="-122"/>
                <a:cs typeface="Mukta" pitchFamily="34" charset="-120"/>
              </a:rPr>
              <a:t> to calculate the route between two points. This modular approach enhances readability and allows for easier updates and bug fixes.</a:t>
            </a:r>
            <a:endParaRPr lang="en-US" sz="1380" dirty="0"/>
          </a:p>
        </p:txBody>
      </p:sp>
      <p:sp>
        <p:nvSpPr>
          <p:cNvPr id="6" name="Text 3"/>
          <p:cNvSpPr/>
          <p:nvPr/>
        </p:nvSpPr>
        <p:spPr>
          <a:xfrm>
            <a:off x="3614618" y="3296841"/>
            <a:ext cx="6226731" cy="560784"/>
          </a:xfrm>
          <a:prstGeom prst="rect">
            <a:avLst/>
          </a:prstGeom>
          <a:noFill/>
          <a:ln/>
        </p:spPr>
        <p:txBody>
          <a:bodyPr wrap="square" rtlCol="0" anchor="t"/>
          <a:lstStyle/>
          <a:p>
            <a:pPr marL="0" indent="0">
              <a:lnSpc>
                <a:spcPts val="2208"/>
              </a:lnSpc>
              <a:buNone/>
            </a:pPr>
            <a:r>
              <a:rPr lang="en-US" sz="1380" b="1" dirty="0">
                <a:solidFill>
                  <a:srgbClr val="DAD8E9"/>
                </a:solidFill>
                <a:latin typeface="Mukta" pitchFamily="34" charset="0"/>
                <a:ea typeface="Mukta" pitchFamily="34" charset="-122"/>
                <a:cs typeface="Mukta" pitchFamily="34" charset="-120"/>
              </a:rPr>
              <a:t>Backend Structure:</a:t>
            </a:r>
            <a:r>
              <a:rPr lang="en-US" sz="1380" dirty="0">
                <a:solidFill>
                  <a:srgbClr val="DAD8E9"/>
                </a:solidFill>
                <a:latin typeface="Mukta" pitchFamily="34" charset="0"/>
                <a:ea typeface="Mukta" pitchFamily="34" charset="-122"/>
                <a:cs typeface="Mukta" pitchFamily="34" charset="-120"/>
              </a:rPr>
              <a:t> The backend is built with Python, utilizing Flask to create API endpoints. It includes:</a:t>
            </a:r>
            <a:endParaRPr lang="en-US" sz="1380" dirty="0"/>
          </a:p>
        </p:txBody>
      </p:sp>
      <p:sp>
        <p:nvSpPr>
          <p:cNvPr id="7" name="Text 4"/>
          <p:cNvSpPr/>
          <p:nvPr/>
        </p:nvSpPr>
        <p:spPr>
          <a:xfrm>
            <a:off x="3894892" y="4015383"/>
            <a:ext cx="5946458" cy="295632"/>
          </a:xfrm>
          <a:prstGeom prst="rect">
            <a:avLst/>
          </a:prstGeom>
          <a:noFill/>
          <a:ln/>
        </p:spPr>
        <p:txBody>
          <a:bodyPr wrap="none" rtlCol="0" anchor="t"/>
          <a:lstStyle/>
          <a:p>
            <a:pPr marL="342900" indent="-342900" algn="l">
              <a:lnSpc>
                <a:spcPts val="2208"/>
              </a:lnSpc>
              <a:buSzPct val="100000"/>
              <a:buChar char="•"/>
            </a:pPr>
            <a:r>
              <a:rPr lang="en-US" sz="1380" dirty="0">
                <a:solidFill>
                  <a:srgbClr val="DAD8E9"/>
                </a:solidFill>
                <a:latin typeface="Mukta" pitchFamily="34" charset="0"/>
                <a:ea typeface="Mukta" pitchFamily="34" charset="-122"/>
                <a:cs typeface="Mukta" pitchFamily="34" charset="-120"/>
              </a:rPr>
              <a:t>A </a:t>
            </a:r>
            <a:r>
              <a:rPr lang="en-US" sz="1380" dirty="0">
                <a:solidFill>
                  <a:srgbClr val="DAD8E9"/>
                </a:solidFill>
                <a:highlight>
                  <a:srgbClr val="321A2C"/>
                </a:highlight>
                <a:latin typeface="Consolas" pitchFamily="34" charset="0"/>
                <a:ea typeface="Consolas" pitchFamily="34" charset="-122"/>
                <a:cs typeface="Consolas" pitchFamily="34" charset="-120"/>
              </a:rPr>
              <a:t>geocoding</a:t>
            </a:r>
            <a:r>
              <a:rPr lang="en-US" sz="1380" dirty="0">
                <a:solidFill>
                  <a:srgbClr val="DAD8E9"/>
                </a:solidFill>
                <a:latin typeface="Mukta" pitchFamily="34" charset="0"/>
                <a:ea typeface="Mukta" pitchFamily="34" charset="-122"/>
                <a:cs typeface="Mukta" pitchFamily="34" charset="-120"/>
              </a:rPr>
              <a:t> function that interacts with the GraphHopper Geocoding API.</a:t>
            </a:r>
            <a:endParaRPr lang="en-US" sz="1380" dirty="0"/>
          </a:p>
        </p:txBody>
      </p:sp>
      <p:sp>
        <p:nvSpPr>
          <p:cNvPr id="8" name="Text 5"/>
          <p:cNvSpPr/>
          <p:nvPr/>
        </p:nvSpPr>
        <p:spPr>
          <a:xfrm>
            <a:off x="3894892" y="4381024"/>
            <a:ext cx="5946458" cy="295632"/>
          </a:xfrm>
          <a:prstGeom prst="rect">
            <a:avLst/>
          </a:prstGeom>
          <a:noFill/>
          <a:ln/>
        </p:spPr>
        <p:txBody>
          <a:bodyPr wrap="none" rtlCol="0" anchor="t"/>
          <a:lstStyle/>
          <a:p>
            <a:pPr marL="342900" indent="-342900" algn="l">
              <a:lnSpc>
                <a:spcPts val="2208"/>
              </a:lnSpc>
              <a:buSzPct val="100000"/>
              <a:buChar char="•"/>
            </a:pPr>
            <a:r>
              <a:rPr lang="en-US" sz="1380" dirty="0">
                <a:solidFill>
                  <a:srgbClr val="DAD8E9"/>
                </a:solidFill>
                <a:latin typeface="Mukta" pitchFamily="34" charset="0"/>
                <a:ea typeface="Mukta" pitchFamily="34" charset="-122"/>
                <a:cs typeface="Mukta" pitchFamily="34" charset="-120"/>
              </a:rPr>
              <a:t>A </a:t>
            </a:r>
            <a:r>
              <a:rPr lang="en-US" sz="1380" dirty="0">
                <a:solidFill>
                  <a:srgbClr val="DAD8E9"/>
                </a:solidFill>
                <a:highlight>
                  <a:srgbClr val="321A2C"/>
                </a:highlight>
                <a:latin typeface="Consolas" pitchFamily="34" charset="0"/>
                <a:ea typeface="Consolas" pitchFamily="34" charset="-122"/>
                <a:cs typeface="Consolas" pitchFamily="34" charset="-120"/>
              </a:rPr>
              <a:t>get_route</a:t>
            </a:r>
            <a:r>
              <a:rPr lang="en-US" sz="1380" dirty="0">
                <a:solidFill>
                  <a:srgbClr val="DAD8E9"/>
                </a:solidFill>
                <a:latin typeface="Mukta" pitchFamily="34" charset="0"/>
                <a:ea typeface="Mukta" pitchFamily="34" charset="-122"/>
                <a:cs typeface="Mukta" pitchFamily="34" charset="-120"/>
              </a:rPr>
              <a:t> function that constructs a route using the GraphHopper Routing API.</a:t>
            </a:r>
            <a:endParaRPr lang="en-US" sz="1380" dirty="0"/>
          </a:p>
        </p:txBody>
      </p:sp>
      <p:sp>
        <p:nvSpPr>
          <p:cNvPr id="9" name="Text 6"/>
          <p:cNvSpPr/>
          <p:nvPr/>
        </p:nvSpPr>
        <p:spPr>
          <a:xfrm>
            <a:off x="3894892" y="4746665"/>
            <a:ext cx="5946458" cy="560784"/>
          </a:xfrm>
          <a:prstGeom prst="rect">
            <a:avLst/>
          </a:prstGeom>
          <a:noFill/>
          <a:ln/>
        </p:spPr>
        <p:txBody>
          <a:bodyPr wrap="square" rtlCol="0" anchor="t"/>
          <a:lstStyle/>
          <a:p>
            <a:pPr marL="342900" indent="-342900" algn="l">
              <a:lnSpc>
                <a:spcPts val="2208"/>
              </a:lnSpc>
              <a:buSzPct val="100000"/>
              <a:buChar char="•"/>
            </a:pPr>
            <a:r>
              <a:rPr lang="en-US" sz="1380" dirty="0">
                <a:solidFill>
                  <a:srgbClr val="DAD8E9"/>
                </a:solidFill>
                <a:latin typeface="Mukta" pitchFamily="34" charset="0"/>
                <a:ea typeface="Mukta" pitchFamily="34" charset="-122"/>
                <a:cs typeface="Mukta" pitchFamily="34" charset="-120"/>
              </a:rPr>
              <a:t>Flask routes that serve as the interface for the API, handling requests and responses.</a:t>
            </a:r>
            <a:endParaRPr lang="en-US" sz="1380" dirty="0"/>
          </a:p>
        </p:txBody>
      </p:sp>
      <p:sp>
        <p:nvSpPr>
          <p:cNvPr id="10" name="Text 7"/>
          <p:cNvSpPr/>
          <p:nvPr/>
        </p:nvSpPr>
        <p:spPr>
          <a:xfrm>
            <a:off x="3614618" y="5465207"/>
            <a:ext cx="6226731" cy="1121569"/>
          </a:xfrm>
          <a:prstGeom prst="rect">
            <a:avLst/>
          </a:prstGeom>
          <a:noFill/>
          <a:ln/>
        </p:spPr>
        <p:txBody>
          <a:bodyPr wrap="square" rtlCol="0" anchor="t"/>
          <a:lstStyle/>
          <a:p>
            <a:pPr marL="0" indent="0">
              <a:lnSpc>
                <a:spcPts val="2208"/>
              </a:lnSpc>
              <a:buNone/>
            </a:pPr>
            <a:r>
              <a:rPr lang="en-US" sz="1380" b="1" dirty="0">
                <a:solidFill>
                  <a:srgbClr val="DAD8E9"/>
                </a:solidFill>
                <a:latin typeface="Mukta" pitchFamily="34" charset="0"/>
                <a:ea typeface="Mukta" pitchFamily="34" charset="-122"/>
                <a:cs typeface="Mukta" pitchFamily="34" charset="-120"/>
              </a:rPr>
              <a:t>Documentation and Comments:</a:t>
            </a:r>
            <a:r>
              <a:rPr lang="en-US" sz="1380" dirty="0">
                <a:solidFill>
                  <a:srgbClr val="DAD8E9"/>
                </a:solidFill>
                <a:latin typeface="Mukta" pitchFamily="34" charset="0"/>
                <a:ea typeface="Mukta" pitchFamily="34" charset="-122"/>
                <a:cs typeface="Mukta" pitchFamily="34" charset="-120"/>
              </a:rPr>
              <a:t> Throughout the code, there are comments explaining the purpose of each function and the logic behind key operations. This documentation is intended to make it easy for any developer to understand the workflow and contribute to the project.</a:t>
            </a:r>
            <a:endParaRPr lang="en-US" sz="1380" dirty="0"/>
          </a:p>
        </p:txBody>
      </p:sp>
      <p:sp>
        <p:nvSpPr>
          <p:cNvPr id="11" name="Text 8"/>
          <p:cNvSpPr/>
          <p:nvPr/>
        </p:nvSpPr>
        <p:spPr>
          <a:xfrm>
            <a:off x="3614618" y="6744533"/>
            <a:ext cx="6226731" cy="841177"/>
          </a:xfrm>
          <a:prstGeom prst="rect">
            <a:avLst/>
          </a:prstGeom>
          <a:noFill/>
          <a:ln/>
        </p:spPr>
        <p:txBody>
          <a:bodyPr wrap="square" rtlCol="0" anchor="t"/>
          <a:lstStyle/>
          <a:p>
            <a:pPr marL="0" indent="0">
              <a:lnSpc>
                <a:spcPts val="2208"/>
              </a:lnSpc>
              <a:buNone/>
            </a:pPr>
            <a:r>
              <a:rPr lang="en-US" sz="1380" b="1" dirty="0">
                <a:solidFill>
                  <a:srgbClr val="DAD8E9"/>
                </a:solidFill>
                <a:latin typeface="Mukta" pitchFamily="34" charset="0"/>
                <a:ea typeface="Mukta" pitchFamily="34" charset="-122"/>
                <a:cs typeface="Mukta" pitchFamily="34" charset="-120"/>
              </a:rPr>
              <a:t>Future Expansion:</a:t>
            </a:r>
            <a:r>
              <a:rPr lang="en-US" sz="1380" dirty="0">
                <a:solidFill>
                  <a:srgbClr val="DAD8E9"/>
                </a:solidFill>
                <a:latin typeface="Mukta" pitchFamily="34" charset="0"/>
                <a:ea typeface="Mukta" pitchFamily="34" charset="-122"/>
                <a:cs typeface="Mukta" pitchFamily="34" charset="-120"/>
              </a:rPr>
              <a:t> While the current focus is on backend operations, the structure is laid out in a way that allows for easy integration with a frontend interface or additional services, should the project scope expand.</a:t>
            </a:r>
            <a:endParaRPr lang="en-US" sz="1380" dirty="0"/>
          </a:p>
        </p:txBody>
      </p:sp>
      <p:sp>
        <p:nvSpPr>
          <p:cNvPr id="12" name="Text 9"/>
          <p:cNvSpPr/>
          <p:nvPr/>
        </p:nvSpPr>
        <p:spPr>
          <a:xfrm>
            <a:off x="10276642" y="2002274"/>
            <a:ext cx="746641" cy="280392"/>
          </a:xfrm>
          <a:prstGeom prst="rect">
            <a:avLst/>
          </a:prstGeom>
          <a:noFill/>
          <a:ln/>
        </p:spPr>
        <p:txBody>
          <a:bodyPr wrap="none" rtlCol="0" anchor="t"/>
          <a:lstStyle/>
          <a:p>
            <a:pPr marL="0" indent="0">
              <a:lnSpc>
                <a:spcPts val="2208"/>
              </a:lnSpc>
              <a:buNone/>
            </a:pPr>
            <a:endParaRPr lang="en-US" sz="1380" dirty="0"/>
          </a:p>
        </p:txBody>
      </p:sp>
      <p:pic>
        <p:nvPicPr>
          <p:cNvPr id="13"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ru-RU"/>
          </a:p>
        </p:txBody>
      </p:sp>
      <p:pic>
        <p:nvPicPr>
          <p:cNvPr id="4" name="Image 1" descr="preencoded.png"/>
          <p:cNvPicPr>
            <a:picLocks noChangeAspect="1"/>
          </p:cNvPicPr>
          <p:nvPr/>
        </p:nvPicPr>
        <p:blipFill>
          <a:blip r:embed="rId4"/>
          <a:stretch>
            <a:fillRect/>
          </a:stretch>
        </p:blipFill>
        <p:spPr>
          <a:xfrm>
            <a:off x="0" y="0"/>
            <a:ext cx="14630400" cy="2245162"/>
          </a:xfrm>
          <a:prstGeom prst="rect">
            <a:avLst/>
          </a:prstGeom>
        </p:spPr>
      </p:pic>
      <p:sp>
        <p:nvSpPr>
          <p:cNvPr id="5" name="Text 1"/>
          <p:cNvSpPr/>
          <p:nvPr/>
        </p:nvSpPr>
        <p:spPr>
          <a:xfrm>
            <a:off x="3523178" y="2743200"/>
            <a:ext cx="7584043" cy="1122759"/>
          </a:xfrm>
          <a:prstGeom prst="rect">
            <a:avLst/>
          </a:prstGeom>
          <a:noFill/>
          <a:ln/>
        </p:spPr>
        <p:txBody>
          <a:bodyPr wrap="square" rtlCol="0" anchor="t"/>
          <a:lstStyle/>
          <a:p>
            <a:pPr marL="0" indent="0">
              <a:lnSpc>
                <a:spcPts val="4420"/>
              </a:lnSpc>
              <a:buNone/>
            </a:pPr>
            <a:r>
              <a:rPr lang="en-US" sz="3536" dirty="0">
                <a:solidFill>
                  <a:srgbClr val="C6BFEE"/>
                </a:solidFill>
                <a:latin typeface="Prompt" pitchFamily="34" charset="0"/>
                <a:ea typeface="Prompt" pitchFamily="34" charset="-122"/>
                <a:cs typeface="Prompt" pitchFamily="34" charset="-120"/>
              </a:rPr>
              <a:t>Detailed comments and documentation</a:t>
            </a:r>
            <a:endParaRPr lang="en-US" sz="3536" dirty="0"/>
          </a:p>
        </p:txBody>
      </p:sp>
      <p:sp>
        <p:nvSpPr>
          <p:cNvPr id="6" name="Text 2"/>
          <p:cNvSpPr/>
          <p:nvPr/>
        </p:nvSpPr>
        <p:spPr>
          <a:xfrm>
            <a:off x="3523178" y="3932516"/>
            <a:ext cx="7584043" cy="862251"/>
          </a:xfrm>
          <a:prstGeom prst="rect">
            <a:avLst/>
          </a:prstGeom>
          <a:noFill/>
          <a:ln/>
        </p:spPr>
        <p:txBody>
          <a:bodyPr wrap="square" rtlCol="0" anchor="t"/>
          <a:lstStyle/>
          <a:p>
            <a:pPr marL="0" indent="0">
              <a:lnSpc>
                <a:spcPts val="2263"/>
              </a:lnSpc>
              <a:buNone/>
            </a:pPr>
            <a:r>
              <a:rPr lang="en-US" sz="1414" dirty="0">
                <a:solidFill>
                  <a:srgbClr val="DAD8E9"/>
                </a:solidFill>
                <a:latin typeface="Mukta" pitchFamily="34" charset="0"/>
                <a:ea typeface="Mukta" pitchFamily="34" charset="-122"/>
                <a:cs typeface="Mukta" pitchFamily="34" charset="-120"/>
              </a:rPr>
              <a:t>Our codebase is meticulously documented, with comprehensive comments that guide any developer through the intricacies of each function. We have ensured that every aspect of our geocoding and routing application is explained with clarity, from the overarching structure down to the smallest detail.</a:t>
            </a:r>
            <a:endParaRPr lang="en-US" sz="1414" dirty="0"/>
          </a:p>
        </p:txBody>
      </p:sp>
      <p:sp>
        <p:nvSpPr>
          <p:cNvPr id="7" name="Text 3"/>
          <p:cNvSpPr/>
          <p:nvPr/>
        </p:nvSpPr>
        <p:spPr>
          <a:xfrm>
            <a:off x="3523178" y="5062893"/>
            <a:ext cx="7584043" cy="1180148"/>
          </a:xfrm>
          <a:prstGeom prst="rect">
            <a:avLst/>
          </a:prstGeom>
          <a:noFill/>
          <a:ln/>
        </p:spPr>
        <p:txBody>
          <a:bodyPr wrap="square" rtlCol="0" anchor="t"/>
          <a:lstStyle/>
          <a:p>
            <a:pPr marL="0" indent="0">
              <a:lnSpc>
                <a:spcPts val="2263"/>
              </a:lnSpc>
              <a:buNone/>
            </a:pPr>
            <a:r>
              <a:rPr lang="en-US" sz="1414" dirty="0">
                <a:solidFill>
                  <a:srgbClr val="DAD8E9"/>
                </a:solidFill>
                <a:latin typeface="Mukta" pitchFamily="34" charset="0"/>
                <a:ea typeface="Mukta" pitchFamily="34" charset="-122"/>
                <a:cs typeface="Mukta" pitchFamily="34" charset="-120"/>
              </a:rPr>
              <a:t>For instance, the </a:t>
            </a:r>
            <a:r>
              <a:rPr lang="en-US" sz="1414" dirty="0">
                <a:solidFill>
                  <a:srgbClr val="DAD8E9"/>
                </a:solidFill>
                <a:highlight>
                  <a:srgbClr val="321A2C"/>
                </a:highlight>
                <a:latin typeface="Consolas" pitchFamily="34" charset="0"/>
                <a:ea typeface="Consolas" pitchFamily="34" charset="-122"/>
                <a:cs typeface="Consolas" pitchFamily="34" charset="-120"/>
              </a:rPr>
              <a:t>geocoding</a:t>
            </a:r>
            <a:r>
              <a:rPr lang="en-US" sz="1414" dirty="0">
                <a:solidFill>
                  <a:srgbClr val="DAD8E9"/>
                </a:solidFill>
                <a:latin typeface="Mukta" pitchFamily="34" charset="0"/>
                <a:ea typeface="Mukta" pitchFamily="34" charset="-122"/>
                <a:cs typeface="Mukta" pitchFamily="34" charset="-120"/>
              </a:rPr>
              <a:t> function is accompanied by comments that elucidate the process of converting place names into geographical coordinates, detailing the interaction with the MapQuest API. The </a:t>
            </a:r>
            <a:r>
              <a:rPr lang="en-US" sz="1414" dirty="0">
                <a:solidFill>
                  <a:srgbClr val="DAD8E9"/>
                </a:solidFill>
                <a:highlight>
                  <a:srgbClr val="321A2C"/>
                </a:highlight>
                <a:latin typeface="Consolas" pitchFamily="34" charset="0"/>
                <a:ea typeface="Consolas" pitchFamily="34" charset="-122"/>
                <a:cs typeface="Consolas" pitchFamily="34" charset="-120"/>
              </a:rPr>
              <a:t>get_route</a:t>
            </a:r>
            <a:r>
              <a:rPr lang="en-US" sz="1414" dirty="0">
                <a:solidFill>
                  <a:srgbClr val="DAD8E9"/>
                </a:solidFill>
                <a:latin typeface="Mukta" pitchFamily="34" charset="0"/>
                <a:ea typeface="Mukta" pitchFamily="34" charset="-122"/>
                <a:cs typeface="Mukta" pitchFamily="34" charset="-120"/>
              </a:rPr>
              <a:t> function is similarly annotated, providing insights into the logic of route calculation and the handling of various scenarios that may arise during its execution.</a:t>
            </a:r>
            <a:endParaRPr lang="en-US" sz="1414" dirty="0"/>
          </a:p>
        </p:txBody>
      </p:sp>
      <p:sp>
        <p:nvSpPr>
          <p:cNvPr id="8" name="Text 4"/>
          <p:cNvSpPr/>
          <p:nvPr/>
        </p:nvSpPr>
        <p:spPr>
          <a:xfrm>
            <a:off x="3523178" y="6581775"/>
            <a:ext cx="7584043" cy="1149667"/>
          </a:xfrm>
          <a:prstGeom prst="rect">
            <a:avLst/>
          </a:prstGeom>
          <a:noFill/>
          <a:ln/>
        </p:spPr>
        <p:txBody>
          <a:bodyPr wrap="square" rtlCol="0" anchor="t"/>
          <a:lstStyle/>
          <a:p>
            <a:pPr marL="0" indent="0">
              <a:lnSpc>
                <a:spcPts val="2263"/>
              </a:lnSpc>
              <a:buNone/>
            </a:pPr>
            <a:r>
              <a:rPr lang="en-US" sz="1414" dirty="0">
                <a:solidFill>
                  <a:srgbClr val="DAD8E9"/>
                </a:solidFill>
                <a:latin typeface="Mukta" pitchFamily="34" charset="0"/>
                <a:ea typeface="Mukta" pitchFamily="34" charset="-122"/>
                <a:cs typeface="Mukta" pitchFamily="34" charset="-120"/>
              </a:rPr>
              <a:t>Moreover, the Flask server setup and the corresponding endpoints are described in a manner that outlines their roles within the application, the expected request and response formats, and the flow of data through the system. This level of documentation is instrumental for any future development, ensuring that the project’s continuity and scalability are maintained.</a:t>
            </a:r>
            <a:endParaRPr lang="en-US" sz="141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ru-RU"/>
          </a:p>
        </p:txBody>
      </p:sp>
      <p:sp>
        <p:nvSpPr>
          <p:cNvPr id="4" name="Text 1"/>
          <p:cNvSpPr/>
          <p:nvPr/>
        </p:nvSpPr>
        <p:spPr>
          <a:xfrm>
            <a:off x="2823924" y="584954"/>
            <a:ext cx="8685967" cy="664726"/>
          </a:xfrm>
          <a:prstGeom prst="rect">
            <a:avLst/>
          </a:prstGeom>
          <a:noFill/>
          <a:ln/>
        </p:spPr>
        <p:txBody>
          <a:bodyPr wrap="none" rtlCol="0" anchor="t"/>
          <a:lstStyle/>
          <a:p>
            <a:pPr marL="0" indent="0">
              <a:lnSpc>
                <a:spcPts val="5235"/>
              </a:lnSpc>
              <a:buNone/>
            </a:pPr>
            <a:r>
              <a:rPr lang="en-US" sz="4188" dirty="0">
                <a:solidFill>
                  <a:srgbClr val="C6BFEE"/>
                </a:solidFill>
                <a:latin typeface="Prompt" pitchFamily="34" charset="0"/>
                <a:ea typeface="Prompt" pitchFamily="34" charset="-122"/>
                <a:cs typeface="Prompt" pitchFamily="34" charset="-120"/>
              </a:rPr>
              <a:t>Explanation of key functionalities</a:t>
            </a:r>
            <a:endParaRPr lang="en-US" sz="4188" dirty="0"/>
          </a:p>
        </p:txBody>
      </p:sp>
      <p:pic>
        <p:nvPicPr>
          <p:cNvPr id="5" name="Image 1" descr="preencoded.png"/>
          <p:cNvPicPr>
            <a:picLocks noChangeAspect="1"/>
          </p:cNvPicPr>
          <p:nvPr/>
        </p:nvPicPr>
        <p:blipFill>
          <a:blip r:embed="rId4"/>
          <a:stretch>
            <a:fillRect/>
          </a:stretch>
        </p:blipFill>
        <p:spPr>
          <a:xfrm>
            <a:off x="1822371" y="1629669"/>
            <a:ext cx="501491" cy="501491"/>
          </a:xfrm>
          <a:prstGeom prst="rect">
            <a:avLst/>
          </a:prstGeom>
        </p:spPr>
      </p:pic>
      <p:sp>
        <p:nvSpPr>
          <p:cNvPr id="6" name="Text 2"/>
          <p:cNvSpPr/>
          <p:nvPr/>
        </p:nvSpPr>
        <p:spPr>
          <a:xfrm>
            <a:off x="1731109" y="2430542"/>
            <a:ext cx="2006203" cy="997268"/>
          </a:xfrm>
          <a:prstGeom prst="rect">
            <a:avLst/>
          </a:prstGeom>
          <a:noFill/>
          <a:ln/>
        </p:spPr>
        <p:txBody>
          <a:bodyPr wrap="square" rtlCol="0" anchor="t"/>
          <a:lstStyle/>
          <a:p>
            <a:pPr marL="0" indent="0" algn="l">
              <a:lnSpc>
                <a:spcPts val="2617"/>
              </a:lnSpc>
              <a:buNone/>
            </a:pPr>
            <a:r>
              <a:rPr lang="en-US" sz="2094" b="1" dirty="0">
                <a:solidFill>
                  <a:srgbClr val="DAD8E9"/>
                </a:solidFill>
                <a:latin typeface="Prompt" pitchFamily="34" charset="0"/>
                <a:ea typeface="Prompt" pitchFamily="34" charset="-122"/>
                <a:cs typeface="Prompt" pitchFamily="34" charset="-120"/>
              </a:rPr>
              <a:t>Modular Backend Structure</a:t>
            </a:r>
            <a:endParaRPr lang="en-US" sz="2094" dirty="0"/>
          </a:p>
        </p:txBody>
      </p:sp>
      <p:sp>
        <p:nvSpPr>
          <p:cNvPr id="7" name="Text 3"/>
          <p:cNvSpPr/>
          <p:nvPr/>
        </p:nvSpPr>
        <p:spPr>
          <a:xfrm>
            <a:off x="1731109" y="3514130"/>
            <a:ext cx="2504956" cy="4130516"/>
          </a:xfrm>
          <a:prstGeom prst="rect">
            <a:avLst/>
          </a:prstGeom>
          <a:noFill/>
          <a:ln/>
        </p:spPr>
        <p:txBody>
          <a:bodyPr wrap="square" rtlCol="0" anchor="t"/>
          <a:lstStyle/>
          <a:p>
            <a:pPr marL="0" indent="0" algn="l">
              <a:lnSpc>
                <a:spcPts val="2680"/>
              </a:lnSpc>
              <a:buNone/>
            </a:pPr>
            <a:r>
              <a:rPr lang="en-US" sz="1675" dirty="0">
                <a:solidFill>
                  <a:srgbClr val="DAD8E9"/>
                </a:solidFill>
                <a:latin typeface="Mukta" pitchFamily="34" charset="0"/>
                <a:ea typeface="Mukta" pitchFamily="34" charset="-122"/>
                <a:cs typeface="Mukta" pitchFamily="34" charset="-120"/>
              </a:rPr>
              <a:t>The application’s backend is designed with a modular approach, allowing for efficient and reliable performance. The separation of concerns into distinct functions like </a:t>
            </a:r>
            <a:r>
              <a:rPr lang="en-US" sz="1675" dirty="0">
                <a:solidFill>
                  <a:srgbClr val="DAD8E9"/>
                </a:solidFill>
                <a:highlight>
                  <a:srgbClr val="321A2C"/>
                </a:highlight>
                <a:latin typeface="Consolas" pitchFamily="34" charset="0"/>
                <a:ea typeface="Consolas" pitchFamily="34" charset="-122"/>
                <a:cs typeface="Consolas" pitchFamily="34" charset="-120"/>
              </a:rPr>
              <a:t>geocoding</a:t>
            </a:r>
            <a:r>
              <a:rPr lang="en-US" sz="1675" dirty="0">
                <a:solidFill>
                  <a:srgbClr val="DAD8E9"/>
                </a:solidFill>
                <a:latin typeface="Mukta" pitchFamily="34" charset="0"/>
                <a:ea typeface="Mukta" pitchFamily="34" charset="-122"/>
                <a:cs typeface="Mukta" pitchFamily="34" charset="-120"/>
              </a:rPr>
              <a:t> and </a:t>
            </a:r>
            <a:r>
              <a:rPr lang="en-US" sz="1675" dirty="0">
                <a:solidFill>
                  <a:srgbClr val="DAD8E9"/>
                </a:solidFill>
                <a:highlight>
                  <a:srgbClr val="321A2C"/>
                </a:highlight>
                <a:latin typeface="Consolas" pitchFamily="34" charset="0"/>
                <a:ea typeface="Consolas" pitchFamily="34" charset="-122"/>
                <a:cs typeface="Consolas" pitchFamily="34" charset="-120"/>
              </a:rPr>
              <a:t>get_route</a:t>
            </a:r>
            <a:r>
              <a:rPr lang="en-US" sz="1675" dirty="0">
                <a:solidFill>
                  <a:srgbClr val="DAD8E9"/>
                </a:solidFill>
                <a:latin typeface="Mukta" pitchFamily="34" charset="0"/>
                <a:ea typeface="Mukta" pitchFamily="34" charset="-122"/>
                <a:cs typeface="Mukta" pitchFamily="34" charset="-120"/>
              </a:rPr>
              <a:t> facilitates easy maintenance and scalability.</a:t>
            </a:r>
            <a:endParaRPr lang="en-US" sz="1675" dirty="0"/>
          </a:p>
        </p:txBody>
      </p:sp>
      <p:pic>
        <p:nvPicPr>
          <p:cNvPr id="8" name="Image 2" descr="preencoded.png"/>
          <p:cNvPicPr>
            <a:picLocks noChangeAspect="1"/>
          </p:cNvPicPr>
          <p:nvPr/>
        </p:nvPicPr>
        <p:blipFill>
          <a:blip r:embed="rId5"/>
          <a:stretch>
            <a:fillRect/>
          </a:stretch>
        </p:blipFill>
        <p:spPr>
          <a:xfrm>
            <a:off x="5149215" y="1675090"/>
            <a:ext cx="501491" cy="501491"/>
          </a:xfrm>
          <a:prstGeom prst="rect">
            <a:avLst/>
          </a:prstGeom>
        </p:spPr>
      </p:pic>
      <p:sp>
        <p:nvSpPr>
          <p:cNvPr id="9" name="Text 4"/>
          <p:cNvSpPr/>
          <p:nvPr/>
        </p:nvSpPr>
        <p:spPr>
          <a:xfrm>
            <a:off x="4650581" y="2762964"/>
            <a:ext cx="2006322" cy="332423"/>
          </a:xfrm>
          <a:prstGeom prst="rect">
            <a:avLst/>
          </a:prstGeom>
          <a:noFill/>
          <a:ln/>
        </p:spPr>
        <p:txBody>
          <a:bodyPr wrap="none" rtlCol="0" anchor="t"/>
          <a:lstStyle/>
          <a:p>
            <a:pPr marL="0" indent="0" algn="l">
              <a:lnSpc>
                <a:spcPts val="2617"/>
              </a:lnSpc>
              <a:buNone/>
            </a:pPr>
            <a:r>
              <a:rPr lang="en-US" sz="2094" b="1" dirty="0">
                <a:solidFill>
                  <a:srgbClr val="DAD8E9"/>
                </a:solidFill>
                <a:latin typeface="Prompt" pitchFamily="34" charset="0"/>
                <a:ea typeface="Prompt" pitchFamily="34" charset="-122"/>
                <a:cs typeface="Prompt" pitchFamily="34" charset="-120"/>
              </a:rPr>
              <a:t>API Integration</a:t>
            </a:r>
            <a:endParaRPr lang="en-US" sz="2094" dirty="0"/>
          </a:p>
        </p:txBody>
      </p:sp>
      <p:sp>
        <p:nvSpPr>
          <p:cNvPr id="10" name="Text 5"/>
          <p:cNvSpPr/>
          <p:nvPr/>
        </p:nvSpPr>
        <p:spPr>
          <a:xfrm>
            <a:off x="4602867" y="3514130"/>
            <a:ext cx="2504956" cy="4425196"/>
          </a:xfrm>
          <a:prstGeom prst="rect">
            <a:avLst/>
          </a:prstGeom>
          <a:noFill/>
          <a:ln/>
        </p:spPr>
        <p:txBody>
          <a:bodyPr wrap="square" rtlCol="0" anchor="t"/>
          <a:lstStyle/>
          <a:p>
            <a:pPr marL="0" indent="0" algn="l">
              <a:lnSpc>
                <a:spcPts val="2680"/>
              </a:lnSpc>
              <a:buNone/>
            </a:pPr>
            <a:r>
              <a:rPr lang="en-US" sz="1675" dirty="0">
                <a:solidFill>
                  <a:srgbClr val="DAD8E9"/>
                </a:solidFill>
                <a:latin typeface="Mukta" pitchFamily="34" charset="0"/>
                <a:ea typeface="Mukta" pitchFamily="34" charset="-122"/>
                <a:cs typeface="Mukta" pitchFamily="34" charset="-120"/>
              </a:rPr>
              <a:t>The integration with the MapQuest API provides the core functionality for geocoding and routing. This allows the application to convert place names into coordinates and calculate routes, which are essential features for location-based services..</a:t>
            </a:r>
            <a:endParaRPr lang="en-US" sz="1675" dirty="0"/>
          </a:p>
        </p:txBody>
      </p:sp>
      <p:pic>
        <p:nvPicPr>
          <p:cNvPr id="11" name="Image 3" descr="preencoded.png"/>
          <p:cNvPicPr>
            <a:picLocks noChangeAspect="1"/>
          </p:cNvPicPr>
          <p:nvPr/>
        </p:nvPicPr>
        <p:blipFill>
          <a:blip r:embed="rId6"/>
          <a:stretch>
            <a:fillRect/>
          </a:stretch>
        </p:blipFill>
        <p:spPr>
          <a:xfrm>
            <a:off x="7725370" y="1695384"/>
            <a:ext cx="501491" cy="501491"/>
          </a:xfrm>
          <a:prstGeom prst="rect">
            <a:avLst/>
          </a:prstGeom>
        </p:spPr>
      </p:pic>
      <p:sp>
        <p:nvSpPr>
          <p:cNvPr id="12" name="Text 6"/>
          <p:cNvSpPr/>
          <p:nvPr/>
        </p:nvSpPr>
        <p:spPr>
          <a:xfrm>
            <a:off x="7707638" y="2430542"/>
            <a:ext cx="2006322" cy="664845"/>
          </a:xfrm>
          <a:prstGeom prst="rect">
            <a:avLst/>
          </a:prstGeom>
          <a:noFill/>
          <a:ln/>
        </p:spPr>
        <p:txBody>
          <a:bodyPr wrap="square" rtlCol="0" anchor="t"/>
          <a:lstStyle/>
          <a:p>
            <a:pPr marL="0" indent="0" algn="l">
              <a:lnSpc>
                <a:spcPts val="2617"/>
              </a:lnSpc>
              <a:buNone/>
            </a:pPr>
            <a:r>
              <a:rPr lang="en-US" sz="2094" b="1" dirty="0">
                <a:solidFill>
                  <a:srgbClr val="DAD8E9"/>
                </a:solidFill>
                <a:latin typeface="Prompt" pitchFamily="34" charset="0"/>
                <a:ea typeface="Prompt" pitchFamily="34" charset="-122"/>
                <a:cs typeface="Prompt" pitchFamily="34" charset="-120"/>
              </a:rPr>
              <a:t>Flask Framework</a:t>
            </a:r>
            <a:endParaRPr lang="en-US" sz="2094" dirty="0"/>
          </a:p>
        </p:txBody>
      </p:sp>
      <p:sp>
        <p:nvSpPr>
          <p:cNvPr id="13" name="Text 7"/>
          <p:cNvSpPr/>
          <p:nvPr/>
        </p:nvSpPr>
        <p:spPr>
          <a:xfrm>
            <a:off x="7474624" y="3514130"/>
            <a:ext cx="3174175" cy="4425196"/>
          </a:xfrm>
          <a:prstGeom prst="rect">
            <a:avLst/>
          </a:prstGeom>
          <a:noFill/>
          <a:ln/>
        </p:spPr>
        <p:txBody>
          <a:bodyPr wrap="square" rtlCol="0" anchor="t"/>
          <a:lstStyle/>
          <a:p>
            <a:pPr marL="0" indent="0" algn="l">
              <a:lnSpc>
                <a:spcPts val="2680"/>
              </a:lnSpc>
              <a:buNone/>
            </a:pPr>
            <a:r>
              <a:rPr lang="en-US" sz="1675" dirty="0">
                <a:solidFill>
                  <a:srgbClr val="DAD8E9"/>
                </a:solidFill>
                <a:latin typeface="Mukta" pitchFamily="34" charset="0"/>
                <a:ea typeface="Mukta" pitchFamily="34" charset="-122"/>
                <a:cs typeface="Mukta" pitchFamily="34" charset="-120"/>
              </a:rPr>
              <a:t>Utilizing the Flask framework, the application offers a lightweight and flexible structure for handling web requests and serving the API. This contributes to the overall robustness of the architecture and supports the application’s extensibility.</a:t>
            </a:r>
            <a:endParaRPr lang="en-US" sz="1675" dirty="0"/>
          </a:p>
        </p:txBody>
      </p:sp>
      <p:pic>
        <p:nvPicPr>
          <p:cNvPr id="14" name="Image 4" descr="preencoded.png"/>
          <p:cNvPicPr>
            <a:picLocks noChangeAspect="1"/>
          </p:cNvPicPr>
          <p:nvPr/>
        </p:nvPicPr>
        <p:blipFill>
          <a:blip r:embed="rId7"/>
          <a:stretch>
            <a:fillRect/>
          </a:stretch>
        </p:blipFill>
        <p:spPr>
          <a:xfrm>
            <a:off x="11259145" y="1695384"/>
            <a:ext cx="501491" cy="501491"/>
          </a:xfrm>
          <a:prstGeom prst="rect">
            <a:avLst/>
          </a:prstGeom>
        </p:spPr>
      </p:pic>
      <p:sp>
        <p:nvSpPr>
          <p:cNvPr id="15" name="Text 8"/>
          <p:cNvSpPr/>
          <p:nvPr/>
        </p:nvSpPr>
        <p:spPr>
          <a:xfrm>
            <a:off x="11015600" y="2388545"/>
            <a:ext cx="2006322" cy="664845"/>
          </a:xfrm>
          <a:prstGeom prst="rect">
            <a:avLst/>
          </a:prstGeom>
          <a:noFill/>
          <a:ln/>
        </p:spPr>
        <p:txBody>
          <a:bodyPr wrap="square" rtlCol="0" anchor="t"/>
          <a:lstStyle/>
          <a:p>
            <a:pPr marL="0" indent="0" algn="l">
              <a:lnSpc>
                <a:spcPts val="2617"/>
              </a:lnSpc>
              <a:buNone/>
            </a:pPr>
            <a:r>
              <a:rPr lang="en-US" sz="2094" b="1" dirty="0">
                <a:solidFill>
                  <a:srgbClr val="DAD8E9"/>
                </a:solidFill>
                <a:latin typeface="Prompt" pitchFamily="34" charset="0"/>
                <a:ea typeface="Prompt" pitchFamily="34" charset="-122"/>
                <a:cs typeface="Prompt" pitchFamily="34" charset="-120"/>
              </a:rPr>
              <a:t>Error Handling and Validation</a:t>
            </a:r>
            <a:endParaRPr lang="en-US" sz="2094" dirty="0"/>
          </a:p>
        </p:txBody>
      </p:sp>
      <p:sp>
        <p:nvSpPr>
          <p:cNvPr id="16" name="Text 9"/>
          <p:cNvSpPr/>
          <p:nvPr/>
        </p:nvSpPr>
        <p:spPr>
          <a:xfrm>
            <a:off x="11015600" y="3465044"/>
            <a:ext cx="3056821" cy="4425196"/>
          </a:xfrm>
          <a:prstGeom prst="rect">
            <a:avLst/>
          </a:prstGeom>
          <a:noFill/>
          <a:ln/>
        </p:spPr>
        <p:txBody>
          <a:bodyPr wrap="square" rtlCol="0" anchor="t"/>
          <a:lstStyle/>
          <a:p>
            <a:pPr marL="0" indent="0" algn="l">
              <a:lnSpc>
                <a:spcPts val="2680"/>
              </a:lnSpc>
              <a:buNone/>
            </a:pPr>
            <a:r>
              <a:rPr lang="en-US" sz="1675" dirty="0">
                <a:solidFill>
                  <a:srgbClr val="DAD8E9"/>
                </a:solidFill>
                <a:latin typeface="Mukta" pitchFamily="34" charset="0"/>
                <a:ea typeface="Mukta" pitchFamily="34" charset="-122"/>
                <a:cs typeface="Mukta" pitchFamily="34" charset="-120"/>
              </a:rPr>
              <a:t>Advanced error handling and validation mechanisms are implemented to ensure the stability and security of the platform. These measures protect against invalid inputs and maintain the integrity of the application’s operations.</a:t>
            </a:r>
            <a:endParaRPr lang="en-US" sz="167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029"/>
          </a:xfrm>
          <a:prstGeom prst="rect">
            <a:avLst/>
          </a:prstGeom>
          <a:solidFill>
            <a:srgbClr val="0B0C23">
              <a:alpha val="75000"/>
            </a:srgbClr>
          </a:solidFill>
          <a:ln/>
        </p:spPr>
        <p:txBody>
          <a:bodyPr/>
          <a:lstStyle/>
          <a:p>
            <a:endParaRPr lang="ru-RU"/>
          </a:p>
        </p:txBody>
      </p:sp>
      <p:sp>
        <p:nvSpPr>
          <p:cNvPr id="4" name="Text 1"/>
          <p:cNvSpPr/>
          <p:nvPr/>
        </p:nvSpPr>
        <p:spPr>
          <a:xfrm>
            <a:off x="3611880" y="482322"/>
            <a:ext cx="7406640" cy="1096089"/>
          </a:xfrm>
          <a:prstGeom prst="rect">
            <a:avLst/>
          </a:prstGeom>
          <a:noFill/>
          <a:ln/>
        </p:spPr>
        <p:txBody>
          <a:bodyPr wrap="square" rtlCol="0" anchor="t"/>
          <a:lstStyle/>
          <a:p>
            <a:pPr marL="0" indent="0">
              <a:lnSpc>
                <a:spcPts val="4316"/>
              </a:lnSpc>
              <a:buNone/>
            </a:pPr>
            <a:r>
              <a:rPr lang="en-US" sz="3453" dirty="0">
                <a:solidFill>
                  <a:srgbClr val="C6BFEE"/>
                </a:solidFill>
                <a:latin typeface="Prompt" pitchFamily="34" charset="0"/>
                <a:ea typeface="Prompt" pitchFamily="34" charset="-122"/>
                <a:cs typeface="Prompt" pitchFamily="34" charset="-120"/>
              </a:rPr>
              <a:t>Challenges faced during development</a:t>
            </a:r>
            <a:endParaRPr lang="en-US" sz="3453" dirty="0"/>
          </a:p>
        </p:txBody>
      </p:sp>
      <p:sp>
        <p:nvSpPr>
          <p:cNvPr id="5" name="Shape 2"/>
          <p:cNvSpPr/>
          <p:nvPr/>
        </p:nvSpPr>
        <p:spPr>
          <a:xfrm>
            <a:off x="3857506" y="1841540"/>
            <a:ext cx="35004" cy="5907167"/>
          </a:xfrm>
          <a:prstGeom prst="roundRect">
            <a:avLst>
              <a:gd name="adj" fmla="val 225515"/>
            </a:avLst>
          </a:prstGeom>
          <a:solidFill>
            <a:srgbClr val="6D4562"/>
          </a:solidFill>
          <a:ln/>
        </p:spPr>
        <p:txBody>
          <a:bodyPr/>
          <a:lstStyle/>
          <a:p>
            <a:endParaRPr lang="ru-RU"/>
          </a:p>
        </p:txBody>
      </p:sp>
      <p:sp>
        <p:nvSpPr>
          <p:cNvPr id="6" name="Shape 3"/>
          <p:cNvSpPr/>
          <p:nvPr/>
        </p:nvSpPr>
        <p:spPr>
          <a:xfrm>
            <a:off x="4072354" y="2158365"/>
            <a:ext cx="613886" cy="35004"/>
          </a:xfrm>
          <a:prstGeom prst="roundRect">
            <a:avLst>
              <a:gd name="adj" fmla="val 225515"/>
            </a:avLst>
          </a:prstGeom>
          <a:solidFill>
            <a:srgbClr val="6D4562"/>
          </a:solidFill>
          <a:ln/>
        </p:spPr>
        <p:txBody>
          <a:bodyPr/>
          <a:lstStyle/>
          <a:p>
            <a:endParaRPr lang="ru-RU"/>
          </a:p>
        </p:txBody>
      </p:sp>
      <p:sp>
        <p:nvSpPr>
          <p:cNvPr id="7" name="Shape 4"/>
          <p:cNvSpPr/>
          <p:nvPr/>
        </p:nvSpPr>
        <p:spPr>
          <a:xfrm>
            <a:off x="3677662" y="1978581"/>
            <a:ext cx="394692" cy="394692"/>
          </a:xfrm>
          <a:prstGeom prst="roundRect">
            <a:avLst>
              <a:gd name="adj" fmla="val 20000"/>
            </a:avLst>
          </a:prstGeom>
          <a:solidFill>
            <a:srgbClr val="542C49"/>
          </a:solidFill>
          <a:ln w="7620">
            <a:solidFill>
              <a:srgbClr val="6D4562"/>
            </a:solidFill>
            <a:prstDash val="solid"/>
          </a:ln>
        </p:spPr>
        <p:txBody>
          <a:bodyPr/>
          <a:lstStyle/>
          <a:p>
            <a:endParaRPr lang="ru-RU"/>
          </a:p>
        </p:txBody>
      </p:sp>
      <p:sp>
        <p:nvSpPr>
          <p:cNvPr id="8" name="Text 5"/>
          <p:cNvSpPr/>
          <p:nvPr/>
        </p:nvSpPr>
        <p:spPr>
          <a:xfrm>
            <a:off x="3825776" y="2011442"/>
            <a:ext cx="98465" cy="328851"/>
          </a:xfrm>
          <a:prstGeom prst="rect">
            <a:avLst/>
          </a:prstGeom>
          <a:noFill/>
          <a:ln/>
        </p:spPr>
        <p:txBody>
          <a:bodyPr wrap="none" rtlCol="0" anchor="t"/>
          <a:lstStyle/>
          <a:p>
            <a:pPr marL="0" indent="0" algn="ctr">
              <a:lnSpc>
                <a:spcPts val="2590"/>
              </a:lnSpc>
              <a:buNone/>
            </a:pPr>
            <a:r>
              <a:rPr lang="en-US" sz="2072" dirty="0">
                <a:solidFill>
                  <a:srgbClr val="DAD8E9"/>
                </a:solidFill>
                <a:latin typeface="Prompt" pitchFamily="34" charset="0"/>
                <a:ea typeface="Prompt" pitchFamily="34" charset="-122"/>
                <a:cs typeface="Prompt" pitchFamily="34" charset="-120"/>
              </a:rPr>
              <a:t>1</a:t>
            </a:r>
            <a:endParaRPr lang="en-US" sz="2072" dirty="0"/>
          </a:p>
        </p:txBody>
      </p:sp>
      <p:sp>
        <p:nvSpPr>
          <p:cNvPr id="9" name="Text 6"/>
          <p:cNvSpPr/>
          <p:nvPr/>
        </p:nvSpPr>
        <p:spPr>
          <a:xfrm>
            <a:off x="4839772" y="2016919"/>
            <a:ext cx="3339703" cy="274082"/>
          </a:xfrm>
          <a:prstGeom prst="rect">
            <a:avLst/>
          </a:prstGeom>
          <a:noFill/>
          <a:ln/>
        </p:spPr>
        <p:txBody>
          <a:bodyPr wrap="none" rtlCol="0" anchor="t"/>
          <a:lstStyle/>
          <a:p>
            <a:pPr marL="0" indent="0" algn="l">
              <a:lnSpc>
                <a:spcPts val="2158"/>
              </a:lnSpc>
              <a:buNone/>
            </a:pPr>
            <a:r>
              <a:rPr lang="en-US" sz="1727" b="1" dirty="0">
                <a:solidFill>
                  <a:srgbClr val="DAD8E9"/>
                </a:solidFill>
                <a:latin typeface="Prompt" pitchFamily="34" charset="0"/>
                <a:ea typeface="Prompt" pitchFamily="34" charset="-122"/>
                <a:cs typeface="Prompt" pitchFamily="34" charset="-120"/>
              </a:rPr>
              <a:t>Integration with MapQuest API</a:t>
            </a:r>
            <a:endParaRPr lang="en-US" sz="1727" dirty="0"/>
          </a:p>
        </p:txBody>
      </p:sp>
      <p:sp>
        <p:nvSpPr>
          <p:cNvPr id="10" name="Text 7"/>
          <p:cNvSpPr/>
          <p:nvPr/>
        </p:nvSpPr>
        <p:spPr>
          <a:xfrm>
            <a:off x="4839772" y="2396252"/>
            <a:ext cx="6178748" cy="1122045"/>
          </a:xfrm>
          <a:prstGeom prst="rect">
            <a:avLst/>
          </a:prstGeom>
          <a:noFill/>
          <a:ln/>
        </p:spPr>
        <p:txBody>
          <a:bodyPr wrap="square" rtlCol="0" anchor="t"/>
          <a:lstStyle/>
          <a:p>
            <a:pPr marL="0" indent="0" algn="l">
              <a:lnSpc>
                <a:spcPts val="2210"/>
              </a:lnSpc>
              <a:buNone/>
            </a:pPr>
            <a:r>
              <a:rPr lang="en-US" sz="1381" dirty="0">
                <a:solidFill>
                  <a:srgbClr val="DAD8E9"/>
                </a:solidFill>
                <a:latin typeface="Mukta" pitchFamily="34" charset="0"/>
                <a:ea typeface="Mukta" pitchFamily="34" charset="-122"/>
                <a:cs typeface="Mukta" pitchFamily="34" charset="-120"/>
              </a:rPr>
              <a:t>The primary challenge was integrating with the MapQuest API for geocoding and routing functionalities. This required careful attention to API documentation, handling API keys securely, and ensuring that our requests and responses were correctly structured for seamless interaction.</a:t>
            </a:r>
            <a:endParaRPr lang="en-US" sz="1381" dirty="0"/>
          </a:p>
        </p:txBody>
      </p:sp>
      <p:sp>
        <p:nvSpPr>
          <p:cNvPr id="11" name="Shape 8"/>
          <p:cNvSpPr/>
          <p:nvPr/>
        </p:nvSpPr>
        <p:spPr>
          <a:xfrm>
            <a:off x="4072354" y="4185880"/>
            <a:ext cx="613886" cy="35004"/>
          </a:xfrm>
          <a:prstGeom prst="roundRect">
            <a:avLst>
              <a:gd name="adj" fmla="val 225515"/>
            </a:avLst>
          </a:prstGeom>
          <a:solidFill>
            <a:srgbClr val="6D4562"/>
          </a:solidFill>
          <a:ln/>
        </p:spPr>
        <p:txBody>
          <a:bodyPr/>
          <a:lstStyle/>
          <a:p>
            <a:endParaRPr lang="ru-RU"/>
          </a:p>
        </p:txBody>
      </p:sp>
      <p:sp>
        <p:nvSpPr>
          <p:cNvPr id="12" name="Shape 9"/>
          <p:cNvSpPr/>
          <p:nvPr/>
        </p:nvSpPr>
        <p:spPr>
          <a:xfrm>
            <a:off x="3677662" y="4006096"/>
            <a:ext cx="394692" cy="394692"/>
          </a:xfrm>
          <a:prstGeom prst="roundRect">
            <a:avLst>
              <a:gd name="adj" fmla="val 20000"/>
            </a:avLst>
          </a:prstGeom>
          <a:solidFill>
            <a:srgbClr val="542C49"/>
          </a:solidFill>
          <a:ln w="7620">
            <a:solidFill>
              <a:srgbClr val="6D4562"/>
            </a:solidFill>
            <a:prstDash val="solid"/>
          </a:ln>
        </p:spPr>
        <p:txBody>
          <a:bodyPr/>
          <a:lstStyle/>
          <a:p>
            <a:endParaRPr lang="ru-RU"/>
          </a:p>
        </p:txBody>
      </p:sp>
      <p:sp>
        <p:nvSpPr>
          <p:cNvPr id="13" name="Text 10"/>
          <p:cNvSpPr/>
          <p:nvPr/>
        </p:nvSpPr>
        <p:spPr>
          <a:xfrm>
            <a:off x="3798034" y="4038957"/>
            <a:ext cx="153948" cy="328851"/>
          </a:xfrm>
          <a:prstGeom prst="rect">
            <a:avLst/>
          </a:prstGeom>
          <a:noFill/>
          <a:ln/>
        </p:spPr>
        <p:txBody>
          <a:bodyPr wrap="none" rtlCol="0" anchor="t"/>
          <a:lstStyle/>
          <a:p>
            <a:pPr marL="0" indent="0" algn="ctr">
              <a:lnSpc>
                <a:spcPts val="2590"/>
              </a:lnSpc>
              <a:buNone/>
            </a:pPr>
            <a:r>
              <a:rPr lang="en-US" sz="2072" dirty="0">
                <a:solidFill>
                  <a:srgbClr val="DAD8E9"/>
                </a:solidFill>
                <a:latin typeface="Prompt" pitchFamily="34" charset="0"/>
                <a:ea typeface="Prompt" pitchFamily="34" charset="-122"/>
                <a:cs typeface="Prompt" pitchFamily="34" charset="-120"/>
              </a:rPr>
              <a:t>2</a:t>
            </a:r>
            <a:endParaRPr lang="en-US" sz="2072" dirty="0"/>
          </a:p>
        </p:txBody>
      </p:sp>
      <p:sp>
        <p:nvSpPr>
          <p:cNvPr id="14" name="Text 11"/>
          <p:cNvSpPr/>
          <p:nvPr/>
        </p:nvSpPr>
        <p:spPr>
          <a:xfrm>
            <a:off x="4839772" y="4044434"/>
            <a:ext cx="2810113" cy="274082"/>
          </a:xfrm>
          <a:prstGeom prst="rect">
            <a:avLst/>
          </a:prstGeom>
          <a:noFill/>
          <a:ln/>
        </p:spPr>
        <p:txBody>
          <a:bodyPr wrap="none" rtlCol="0" anchor="t"/>
          <a:lstStyle/>
          <a:p>
            <a:pPr marL="0" indent="0" algn="l">
              <a:lnSpc>
                <a:spcPts val="2158"/>
              </a:lnSpc>
              <a:buNone/>
            </a:pPr>
            <a:r>
              <a:rPr lang="en-US" sz="1727" b="1" dirty="0">
                <a:solidFill>
                  <a:srgbClr val="DAD8E9"/>
                </a:solidFill>
                <a:latin typeface="Prompt" pitchFamily="34" charset="0"/>
                <a:ea typeface="Prompt" pitchFamily="34" charset="-122"/>
                <a:cs typeface="Prompt" pitchFamily="34" charset="-120"/>
              </a:rPr>
              <a:t>Performance Optimization</a:t>
            </a:r>
            <a:endParaRPr lang="en-US" sz="1727" dirty="0"/>
          </a:p>
        </p:txBody>
      </p:sp>
      <p:sp>
        <p:nvSpPr>
          <p:cNvPr id="15" name="Text 12"/>
          <p:cNvSpPr/>
          <p:nvPr/>
        </p:nvSpPr>
        <p:spPr>
          <a:xfrm>
            <a:off x="4839772" y="4423767"/>
            <a:ext cx="6178748" cy="1122045"/>
          </a:xfrm>
          <a:prstGeom prst="rect">
            <a:avLst/>
          </a:prstGeom>
          <a:noFill/>
          <a:ln/>
        </p:spPr>
        <p:txBody>
          <a:bodyPr wrap="square" rtlCol="0" anchor="t"/>
          <a:lstStyle/>
          <a:p>
            <a:pPr marL="0" indent="0" algn="l">
              <a:lnSpc>
                <a:spcPts val="2210"/>
              </a:lnSpc>
              <a:buNone/>
            </a:pPr>
            <a:r>
              <a:rPr lang="en-US" sz="1381" dirty="0">
                <a:solidFill>
                  <a:srgbClr val="DAD8E9"/>
                </a:solidFill>
                <a:latin typeface="Mukta" pitchFamily="34" charset="0"/>
                <a:ea typeface="Mukta" pitchFamily="34" charset="-122"/>
                <a:cs typeface="Mukta" pitchFamily="34" charset="-120"/>
              </a:rPr>
              <a:t>Ensuring that the application performed efficiently, especially when handling multiple simultaneous geocoding and routing requests, was crucial. We had to optimize our code to reduce latency and provide a responsive experience, which involved caching strategies and efficient error handling.</a:t>
            </a:r>
            <a:endParaRPr lang="en-US" sz="1381" dirty="0"/>
          </a:p>
        </p:txBody>
      </p:sp>
      <p:sp>
        <p:nvSpPr>
          <p:cNvPr id="16" name="Shape 13"/>
          <p:cNvSpPr/>
          <p:nvPr/>
        </p:nvSpPr>
        <p:spPr>
          <a:xfrm>
            <a:off x="4072354" y="6213396"/>
            <a:ext cx="613886" cy="35004"/>
          </a:xfrm>
          <a:prstGeom prst="roundRect">
            <a:avLst>
              <a:gd name="adj" fmla="val 225515"/>
            </a:avLst>
          </a:prstGeom>
          <a:solidFill>
            <a:srgbClr val="6D4562"/>
          </a:solidFill>
          <a:ln/>
        </p:spPr>
        <p:txBody>
          <a:bodyPr/>
          <a:lstStyle/>
          <a:p>
            <a:endParaRPr lang="ru-RU"/>
          </a:p>
        </p:txBody>
      </p:sp>
      <p:sp>
        <p:nvSpPr>
          <p:cNvPr id="17" name="Shape 14"/>
          <p:cNvSpPr/>
          <p:nvPr/>
        </p:nvSpPr>
        <p:spPr>
          <a:xfrm>
            <a:off x="3677662" y="6033611"/>
            <a:ext cx="394692" cy="394692"/>
          </a:xfrm>
          <a:prstGeom prst="roundRect">
            <a:avLst>
              <a:gd name="adj" fmla="val 20000"/>
            </a:avLst>
          </a:prstGeom>
          <a:solidFill>
            <a:srgbClr val="542C49"/>
          </a:solidFill>
          <a:ln w="7620">
            <a:solidFill>
              <a:srgbClr val="6D4562"/>
            </a:solidFill>
            <a:prstDash val="solid"/>
          </a:ln>
        </p:spPr>
        <p:txBody>
          <a:bodyPr/>
          <a:lstStyle/>
          <a:p>
            <a:endParaRPr lang="ru-RU"/>
          </a:p>
        </p:txBody>
      </p:sp>
      <p:sp>
        <p:nvSpPr>
          <p:cNvPr id="18" name="Text 15"/>
          <p:cNvSpPr/>
          <p:nvPr/>
        </p:nvSpPr>
        <p:spPr>
          <a:xfrm>
            <a:off x="3798630" y="6066473"/>
            <a:ext cx="152638" cy="328851"/>
          </a:xfrm>
          <a:prstGeom prst="rect">
            <a:avLst/>
          </a:prstGeom>
          <a:noFill/>
          <a:ln/>
        </p:spPr>
        <p:txBody>
          <a:bodyPr wrap="none" rtlCol="0" anchor="t"/>
          <a:lstStyle/>
          <a:p>
            <a:pPr marL="0" indent="0" algn="ctr">
              <a:lnSpc>
                <a:spcPts val="2590"/>
              </a:lnSpc>
              <a:buNone/>
            </a:pPr>
            <a:r>
              <a:rPr lang="en-US" sz="2072" dirty="0">
                <a:solidFill>
                  <a:srgbClr val="DAD8E9"/>
                </a:solidFill>
                <a:latin typeface="Prompt" pitchFamily="34" charset="0"/>
                <a:ea typeface="Prompt" pitchFamily="34" charset="-122"/>
                <a:cs typeface="Prompt" pitchFamily="34" charset="-120"/>
              </a:rPr>
              <a:t>3</a:t>
            </a:r>
            <a:endParaRPr lang="en-US" sz="2072" dirty="0"/>
          </a:p>
        </p:txBody>
      </p:sp>
      <p:sp>
        <p:nvSpPr>
          <p:cNvPr id="19" name="Text 16"/>
          <p:cNvSpPr/>
          <p:nvPr/>
        </p:nvSpPr>
        <p:spPr>
          <a:xfrm>
            <a:off x="4839772" y="6071949"/>
            <a:ext cx="3346013" cy="274082"/>
          </a:xfrm>
          <a:prstGeom prst="rect">
            <a:avLst/>
          </a:prstGeom>
          <a:noFill/>
          <a:ln/>
        </p:spPr>
        <p:txBody>
          <a:bodyPr wrap="none" rtlCol="0" anchor="t"/>
          <a:lstStyle/>
          <a:p>
            <a:pPr marL="0" indent="0" algn="l">
              <a:lnSpc>
                <a:spcPts val="2158"/>
              </a:lnSpc>
              <a:buNone/>
            </a:pPr>
            <a:r>
              <a:rPr lang="en-US" sz="1727" b="1" dirty="0">
                <a:solidFill>
                  <a:srgbClr val="DAD8E9"/>
                </a:solidFill>
                <a:latin typeface="Prompt" pitchFamily="34" charset="0"/>
                <a:ea typeface="Prompt" pitchFamily="34" charset="-122"/>
                <a:cs typeface="Prompt" pitchFamily="34" charset="-120"/>
              </a:rPr>
              <a:t>Complex Logic Implementation</a:t>
            </a:r>
            <a:endParaRPr lang="en-US" sz="1727" dirty="0"/>
          </a:p>
        </p:txBody>
      </p:sp>
      <p:sp>
        <p:nvSpPr>
          <p:cNvPr id="20" name="Text 17"/>
          <p:cNvSpPr/>
          <p:nvPr/>
        </p:nvSpPr>
        <p:spPr>
          <a:xfrm>
            <a:off x="4839772" y="6451283"/>
            <a:ext cx="6178748" cy="1122045"/>
          </a:xfrm>
          <a:prstGeom prst="rect">
            <a:avLst/>
          </a:prstGeom>
          <a:noFill/>
          <a:ln/>
        </p:spPr>
        <p:txBody>
          <a:bodyPr wrap="square" rtlCol="0" anchor="t"/>
          <a:lstStyle/>
          <a:p>
            <a:pPr marL="0" indent="0" algn="l">
              <a:lnSpc>
                <a:spcPts val="2210"/>
              </a:lnSpc>
              <a:buNone/>
            </a:pPr>
            <a:r>
              <a:rPr lang="en-US" sz="1381" dirty="0">
                <a:solidFill>
                  <a:srgbClr val="DAD8E9"/>
                </a:solidFill>
                <a:latin typeface="Mukta" pitchFamily="34" charset="0"/>
                <a:ea typeface="Mukta" pitchFamily="34" charset="-122"/>
                <a:cs typeface="Mukta" pitchFamily="34" charset="-120"/>
              </a:rPr>
              <a:t>Implementing the logic for geocoding and routing, while also managing error scenarios and validating user inputs, presented a complex task. It demanded a deep understanding of the MapQuest APII’s capabilities and limitations, as well as meticulous testing to ensure reliability.</a:t>
            </a:r>
            <a:endParaRPr lang="en-US" sz="138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672"/>
          </a:xfrm>
          <a:prstGeom prst="rect">
            <a:avLst/>
          </a:prstGeom>
          <a:solidFill>
            <a:srgbClr val="0B0C23">
              <a:alpha val="75000"/>
            </a:srgbClr>
          </a:solidFill>
          <a:ln/>
        </p:spPr>
        <p:txBody>
          <a:bodyPr/>
          <a:lstStyle/>
          <a:p>
            <a:endParaRPr lang="ru-RU"/>
          </a:p>
        </p:txBody>
      </p:sp>
      <p:sp>
        <p:nvSpPr>
          <p:cNvPr id="4" name="Text 1"/>
          <p:cNvSpPr/>
          <p:nvPr/>
        </p:nvSpPr>
        <p:spPr>
          <a:xfrm>
            <a:off x="4016931" y="429578"/>
            <a:ext cx="6596420" cy="976551"/>
          </a:xfrm>
          <a:prstGeom prst="rect">
            <a:avLst/>
          </a:prstGeom>
          <a:noFill/>
          <a:ln/>
        </p:spPr>
        <p:txBody>
          <a:bodyPr wrap="square" rtlCol="0" anchor="t"/>
          <a:lstStyle/>
          <a:p>
            <a:pPr marL="0" indent="0">
              <a:lnSpc>
                <a:spcPts val="3844"/>
              </a:lnSpc>
              <a:buNone/>
            </a:pPr>
            <a:r>
              <a:rPr lang="en-US" sz="3075" dirty="0">
                <a:solidFill>
                  <a:srgbClr val="C6BFEE"/>
                </a:solidFill>
                <a:latin typeface="Prompt" pitchFamily="34" charset="0"/>
                <a:ea typeface="Prompt" pitchFamily="34" charset="-122"/>
                <a:cs typeface="Prompt" pitchFamily="34" charset="-120"/>
              </a:rPr>
              <a:t>Lessons Learned and Future Improvements</a:t>
            </a:r>
            <a:endParaRPr lang="en-US" sz="3075" dirty="0"/>
          </a:p>
        </p:txBody>
      </p:sp>
      <p:sp>
        <p:nvSpPr>
          <p:cNvPr id="5" name="Shape 2"/>
          <p:cNvSpPr/>
          <p:nvPr/>
        </p:nvSpPr>
        <p:spPr>
          <a:xfrm>
            <a:off x="4016931" y="1718548"/>
            <a:ext cx="1099304" cy="1450300"/>
          </a:xfrm>
          <a:prstGeom prst="roundRect">
            <a:avLst>
              <a:gd name="adj" fmla="val 6395"/>
            </a:avLst>
          </a:prstGeom>
          <a:solidFill>
            <a:srgbClr val="542C49"/>
          </a:solidFill>
          <a:ln w="7620">
            <a:solidFill>
              <a:srgbClr val="6D4562"/>
            </a:solidFill>
            <a:prstDash val="solid"/>
          </a:ln>
        </p:spPr>
        <p:txBody>
          <a:bodyPr/>
          <a:lstStyle/>
          <a:p>
            <a:endParaRPr lang="ru-RU"/>
          </a:p>
        </p:txBody>
      </p:sp>
      <p:sp>
        <p:nvSpPr>
          <p:cNvPr id="6" name="Text 3"/>
          <p:cNvSpPr/>
          <p:nvPr/>
        </p:nvSpPr>
        <p:spPr>
          <a:xfrm>
            <a:off x="4180761" y="2287429"/>
            <a:ext cx="72985" cy="312420"/>
          </a:xfrm>
          <a:prstGeom prst="rect">
            <a:avLst/>
          </a:prstGeom>
          <a:noFill/>
          <a:ln/>
        </p:spPr>
        <p:txBody>
          <a:bodyPr wrap="none" rtlCol="0" anchor="t"/>
          <a:lstStyle/>
          <a:p>
            <a:pPr marL="0" indent="0" algn="ctr">
              <a:lnSpc>
                <a:spcPts val="2460"/>
              </a:lnSpc>
              <a:buNone/>
            </a:pPr>
            <a:r>
              <a:rPr lang="en-US" sz="1538" dirty="0">
                <a:solidFill>
                  <a:srgbClr val="DAD8E9"/>
                </a:solidFill>
                <a:latin typeface="Prompt" pitchFamily="34" charset="0"/>
                <a:ea typeface="Prompt" pitchFamily="34" charset="-122"/>
                <a:cs typeface="Prompt" pitchFamily="34" charset="-120"/>
              </a:rPr>
              <a:t>1</a:t>
            </a:r>
            <a:endParaRPr lang="en-US" sz="1538" dirty="0"/>
          </a:p>
        </p:txBody>
      </p:sp>
      <p:sp>
        <p:nvSpPr>
          <p:cNvPr id="7" name="Text 4"/>
          <p:cNvSpPr/>
          <p:nvPr/>
        </p:nvSpPr>
        <p:spPr>
          <a:xfrm>
            <a:off x="5272445" y="1874758"/>
            <a:ext cx="3206829" cy="244078"/>
          </a:xfrm>
          <a:prstGeom prst="rect">
            <a:avLst/>
          </a:prstGeom>
          <a:noFill/>
          <a:ln/>
        </p:spPr>
        <p:txBody>
          <a:bodyPr wrap="none" rtlCol="0" anchor="t"/>
          <a:lstStyle/>
          <a:p>
            <a:pPr marL="0" indent="0" algn="l">
              <a:lnSpc>
                <a:spcPts val="1922"/>
              </a:lnSpc>
              <a:buNone/>
            </a:pPr>
            <a:r>
              <a:rPr lang="en-US" sz="1538" b="1" dirty="0">
                <a:solidFill>
                  <a:srgbClr val="DAD8E9"/>
                </a:solidFill>
                <a:latin typeface="Prompt" pitchFamily="34" charset="0"/>
                <a:ea typeface="Prompt" pitchFamily="34" charset="-122"/>
                <a:cs typeface="Prompt" pitchFamily="34" charset="-120"/>
              </a:rPr>
              <a:t>Enhanced API Integration Testing</a:t>
            </a:r>
            <a:endParaRPr lang="en-US" sz="1538" dirty="0"/>
          </a:p>
        </p:txBody>
      </p:sp>
      <p:sp>
        <p:nvSpPr>
          <p:cNvPr id="8" name="Text 5"/>
          <p:cNvSpPr/>
          <p:nvPr/>
        </p:nvSpPr>
        <p:spPr>
          <a:xfrm>
            <a:off x="5272445" y="2212538"/>
            <a:ext cx="5184696" cy="800100"/>
          </a:xfrm>
          <a:prstGeom prst="rect">
            <a:avLst/>
          </a:prstGeom>
          <a:noFill/>
          <a:ln/>
        </p:spPr>
        <p:txBody>
          <a:bodyPr wrap="square" rtlCol="0" anchor="t"/>
          <a:lstStyle/>
          <a:p>
            <a:pPr marL="0" indent="0" algn="l">
              <a:lnSpc>
                <a:spcPts val="1575"/>
              </a:lnSpc>
              <a:buNone/>
            </a:pPr>
            <a:r>
              <a:rPr lang="en-US" sz="984" dirty="0">
                <a:solidFill>
                  <a:srgbClr val="DAD8E9"/>
                </a:solidFill>
                <a:latin typeface="Mukta" pitchFamily="34" charset="0"/>
                <a:ea typeface="Mukta" pitchFamily="34" charset="-122"/>
                <a:cs typeface="Mukta" pitchFamily="34" charset="-120"/>
              </a:rPr>
              <a:t>We’ve recognized the need for more rigorous testing around our API integrations, particularly with the MapQuest API. Future improvements will include comprehensive unit and integration tests that cover a wider range of scenarios, including edge cases that may arise during geocoding and routing processes.</a:t>
            </a:r>
            <a:endParaRPr lang="en-US" sz="984" dirty="0"/>
          </a:p>
        </p:txBody>
      </p:sp>
      <p:sp>
        <p:nvSpPr>
          <p:cNvPr id="9" name="Shape 6"/>
          <p:cNvSpPr/>
          <p:nvPr/>
        </p:nvSpPr>
        <p:spPr>
          <a:xfrm>
            <a:off x="5194340" y="3153073"/>
            <a:ext cx="5340906" cy="15597"/>
          </a:xfrm>
          <a:prstGeom prst="roundRect">
            <a:avLst>
              <a:gd name="adj" fmla="val 450761"/>
            </a:avLst>
          </a:prstGeom>
          <a:solidFill>
            <a:srgbClr val="6D4562"/>
          </a:solidFill>
          <a:ln/>
        </p:spPr>
        <p:txBody>
          <a:bodyPr/>
          <a:lstStyle/>
          <a:p>
            <a:endParaRPr lang="ru-RU"/>
          </a:p>
        </p:txBody>
      </p:sp>
      <p:sp>
        <p:nvSpPr>
          <p:cNvPr id="10" name="Shape 7"/>
          <p:cNvSpPr/>
          <p:nvPr/>
        </p:nvSpPr>
        <p:spPr>
          <a:xfrm>
            <a:off x="4016931" y="3246953"/>
            <a:ext cx="2198727" cy="1450300"/>
          </a:xfrm>
          <a:prstGeom prst="roundRect">
            <a:avLst>
              <a:gd name="adj" fmla="val 4848"/>
            </a:avLst>
          </a:prstGeom>
          <a:solidFill>
            <a:srgbClr val="542C49"/>
          </a:solidFill>
          <a:ln w="7620">
            <a:solidFill>
              <a:srgbClr val="6D4562"/>
            </a:solidFill>
            <a:prstDash val="solid"/>
          </a:ln>
        </p:spPr>
        <p:txBody>
          <a:bodyPr/>
          <a:lstStyle/>
          <a:p>
            <a:endParaRPr lang="ru-RU"/>
          </a:p>
        </p:txBody>
      </p:sp>
      <p:sp>
        <p:nvSpPr>
          <p:cNvPr id="11" name="Text 8"/>
          <p:cNvSpPr/>
          <p:nvPr/>
        </p:nvSpPr>
        <p:spPr>
          <a:xfrm>
            <a:off x="4180761" y="3815834"/>
            <a:ext cx="114181" cy="312420"/>
          </a:xfrm>
          <a:prstGeom prst="rect">
            <a:avLst/>
          </a:prstGeom>
          <a:noFill/>
          <a:ln/>
        </p:spPr>
        <p:txBody>
          <a:bodyPr wrap="none" rtlCol="0" anchor="t"/>
          <a:lstStyle/>
          <a:p>
            <a:pPr marL="0" indent="0" algn="ctr">
              <a:lnSpc>
                <a:spcPts val="2460"/>
              </a:lnSpc>
              <a:buNone/>
            </a:pPr>
            <a:r>
              <a:rPr lang="en-US" sz="1538" dirty="0">
                <a:solidFill>
                  <a:srgbClr val="DAD8E9"/>
                </a:solidFill>
                <a:latin typeface="Prompt" pitchFamily="34" charset="0"/>
                <a:ea typeface="Prompt" pitchFamily="34" charset="-122"/>
                <a:cs typeface="Prompt" pitchFamily="34" charset="-120"/>
              </a:rPr>
              <a:t>2</a:t>
            </a:r>
            <a:endParaRPr lang="en-US" sz="1538" dirty="0"/>
          </a:p>
        </p:txBody>
      </p:sp>
      <p:sp>
        <p:nvSpPr>
          <p:cNvPr id="12" name="Text 9"/>
          <p:cNvSpPr/>
          <p:nvPr/>
        </p:nvSpPr>
        <p:spPr>
          <a:xfrm>
            <a:off x="6371868" y="3403163"/>
            <a:ext cx="2547699" cy="244078"/>
          </a:xfrm>
          <a:prstGeom prst="rect">
            <a:avLst/>
          </a:prstGeom>
          <a:noFill/>
          <a:ln/>
        </p:spPr>
        <p:txBody>
          <a:bodyPr wrap="none" rtlCol="0" anchor="t"/>
          <a:lstStyle/>
          <a:p>
            <a:pPr marL="0" indent="0" algn="l">
              <a:lnSpc>
                <a:spcPts val="1922"/>
              </a:lnSpc>
              <a:buNone/>
            </a:pPr>
            <a:r>
              <a:rPr lang="en-US" sz="1538" b="1" dirty="0">
                <a:solidFill>
                  <a:srgbClr val="DAD8E9"/>
                </a:solidFill>
                <a:latin typeface="Prompt" pitchFamily="34" charset="0"/>
                <a:ea typeface="Prompt" pitchFamily="34" charset="-122"/>
                <a:cs typeface="Prompt" pitchFamily="34" charset="-120"/>
              </a:rPr>
              <a:t>Backend Code Refinement</a:t>
            </a:r>
            <a:endParaRPr lang="en-US" sz="1538" dirty="0"/>
          </a:p>
        </p:txBody>
      </p:sp>
      <p:sp>
        <p:nvSpPr>
          <p:cNvPr id="13" name="Text 10"/>
          <p:cNvSpPr/>
          <p:nvPr/>
        </p:nvSpPr>
        <p:spPr>
          <a:xfrm>
            <a:off x="6371868" y="3740944"/>
            <a:ext cx="4085273" cy="800100"/>
          </a:xfrm>
          <a:prstGeom prst="rect">
            <a:avLst/>
          </a:prstGeom>
          <a:noFill/>
          <a:ln/>
        </p:spPr>
        <p:txBody>
          <a:bodyPr wrap="square" rtlCol="0" anchor="t"/>
          <a:lstStyle/>
          <a:p>
            <a:pPr marL="0" indent="0" algn="l">
              <a:lnSpc>
                <a:spcPts val="1575"/>
              </a:lnSpc>
              <a:buNone/>
            </a:pPr>
            <a:r>
              <a:rPr lang="en-US" sz="984" dirty="0">
                <a:solidFill>
                  <a:srgbClr val="DAD8E9"/>
                </a:solidFill>
                <a:latin typeface="Mukta" pitchFamily="34" charset="0"/>
                <a:ea typeface="Mukta" pitchFamily="34" charset="-122"/>
                <a:cs typeface="Mukta" pitchFamily="34" charset="-120"/>
              </a:rPr>
              <a:t>Our experience has highlighted the importance of a well-organized codebase. We plan to continue refactoring our backend code, ensuring that each module, especially those handling requests and API interactions, is maintainable and easily extendable for additional features or services.</a:t>
            </a:r>
            <a:endParaRPr lang="en-US" sz="984" dirty="0"/>
          </a:p>
        </p:txBody>
      </p:sp>
      <p:sp>
        <p:nvSpPr>
          <p:cNvPr id="14" name="Shape 11"/>
          <p:cNvSpPr/>
          <p:nvPr/>
        </p:nvSpPr>
        <p:spPr>
          <a:xfrm>
            <a:off x="6293763" y="4681478"/>
            <a:ext cx="4241483" cy="15597"/>
          </a:xfrm>
          <a:prstGeom prst="roundRect">
            <a:avLst>
              <a:gd name="adj" fmla="val 450761"/>
            </a:avLst>
          </a:prstGeom>
          <a:solidFill>
            <a:srgbClr val="6D4562"/>
          </a:solidFill>
          <a:ln/>
        </p:spPr>
        <p:txBody>
          <a:bodyPr/>
          <a:lstStyle/>
          <a:p>
            <a:endParaRPr lang="ru-RU"/>
          </a:p>
        </p:txBody>
      </p:sp>
      <p:sp>
        <p:nvSpPr>
          <p:cNvPr id="15" name="Shape 12"/>
          <p:cNvSpPr/>
          <p:nvPr/>
        </p:nvSpPr>
        <p:spPr>
          <a:xfrm>
            <a:off x="4016931" y="4775359"/>
            <a:ext cx="3298150" cy="1850350"/>
          </a:xfrm>
          <a:prstGeom prst="roundRect">
            <a:avLst>
              <a:gd name="adj" fmla="val 3800"/>
            </a:avLst>
          </a:prstGeom>
          <a:solidFill>
            <a:srgbClr val="542C49"/>
          </a:solidFill>
          <a:ln w="7620">
            <a:solidFill>
              <a:srgbClr val="6D4562"/>
            </a:solidFill>
            <a:prstDash val="solid"/>
          </a:ln>
        </p:spPr>
        <p:txBody>
          <a:bodyPr/>
          <a:lstStyle/>
          <a:p>
            <a:endParaRPr lang="ru-RU"/>
          </a:p>
        </p:txBody>
      </p:sp>
      <p:sp>
        <p:nvSpPr>
          <p:cNvPr id="16" name="Text 13"/>
          <p:cNvSpPr/>
          <p:nvPr/>
        </p:nvSpPr>
        <p:spPr>
          <a:xfrm>
            <a:off x="4180761" y="5544264"/>
            <a:ext cx="113228" cy="312420"/>
          </a:xfrm>
          <a:prstGeom prst="rect">
            <a:avLst/>
          </a:prstGeom>
          <a:noFill/>
          <a:ln/>
        </p:spPr>
        <p:txBody>
          <a:bodyPr wrap="none" rtlCol="0" anchor="t"/>
          <a:lstStyle/>
          <a:p>
            <a:pPr marL="0" indent="0" algn="ctr">
              <a:lnSpc>
                <a:spcPts val="2460"/>
              </a:lnSpc>
              <a:buNone/>
            </a:pPr>
            <a:r>
              <a:rPr lang="en-US" sz="1538" dirty="0">
                <a:solidFill>
                  <a:srgbClr val="DAD8E9"/>
                </a:solidFill>
                <a:latin typeface="Prompt" pitchFamily="34" charset="0"/>
                <a:ea typeface="Prompt" pitchFamily="34" charset="-122"/>
                <a:cs typeface="Prompt" pitchFamily="34" charset="-120"/>
              </a:rPr>
              <a:t>3</a:t>
            </a:r>
            <a:endParaRPr lang="en-US" sz="1538" dirty="0"/>
          </a:p>
        </p:txBody>
      </p:sp>
      <p:sp>
        <p:nvSpPr>
          <p:cNvPr id="17" name="Text 14"/>
          <p:cNvSpPr/>
          <p:nvPr/>
        </p:nvSpPr>
        <p:spPr>
          <a:xfrm>
            <a:off x="7471291" y="4931569"/>
            <a:ext cx="2375892" cy="244078"/>
          </a:xfrm>
          <a:prstGeom prst="rect">
            <a:avLst/>
          </a:prstGeom>
          <a:noFill/>
          <a:ln/>
        </p:spPr>
        <p:txBody>
          <a:bodyPr wrap="none" rtlCol="0" anchor="t"/>
          <a:lstStyle/>
          <a:p>
            <a:pPr marL="0" indent="0" algn="l">
              <a:lnSpc>
                <a:spcPts val="1922"/>
              </a:lnSpc>
              <a:buNone/>
            </a:pPr>
            <a:r>
              <a:rPr lang="en-US" sz="1538" b="1" dirty="0">
                <a:solidFill>
                  <a:srgbClr val="DAD8E9"/>
                </a:solidFill>
                <a:latin typeface="Prompt" pitchFamily="34" charset="0"/>
                <a:ea typeface="Prompt" pitchFamily="34" charset="-122"/>
                <a:cs typeface="Prompt" pitchFamily="34" charset="-120"/>
              </a:rPr>
              <a:t>Active User Engagement</a:t>
            </a:r>
            <a:endParaRPr lang="en-US" sz="1538" dirty="0"/>
          </a:p>
        </p:txBody>
      </p:sp>
      <p:sp>
        <p:nvSpPr>
          <p:cNvPr id="18" name="Text 15"/>
          <p:cNvSpPr/>
          <p:nvPr/>
        </p:nvSpPr>
        <p:spPr>
          <a:xfrm>
            <a:off x="7471291" y="5269349"/>
            <a:ext cx="3298150" cy="1200150"/>
          </a:xfrm>
          <a:prstGeom prst="rect">
            <a:avLst/>
          </a:prstGeom>
          <a:noFill/>
          <a:ln/>
        </p:spPr>
        <p:txBody>
          <a:bodyPr wrap="square" rtlCol="0" anchor="t"/>
          <a:lstStyle/>
          <a:p>
            <a:pPr marL="0" indent="0" algn="l">
              <a:lnSpc>
                <a:spcPts val="1575"/>
              </a:lnSpc>
              <a:buNone/>
            </a:pPr>
            <a:r>
              <a:rPr lang="en-US" sz="984" dirty="0">
                <a:solidFill>
                  <a:srgbClr val="DAD8E9"/>
                </a:solidFill>
                <a:latin typeface="Mukta" pitchFamily="34" charset="0"/>
                <a:ea typeface="Mukta" pitchFamily="34" charset="-122"/>
                <a:cs typeface="Mukta" pitchFamily="34" charset="-120"/>
              </a:rPr>
              <a:t>User feedback is invaluable, and we’ve learned that early user interaction can significantly shape the development trajectory. Going forward, we will actively seek out user feedback to refine our geocoding and routing functionalities, ensuring they meet user expectations and solve real-world problems effectively.</a:t>
            </a:r>
            <a:endParaRPr lang="en-US" sz="984" dirty="0"/>
          </a:p>
        </p:txBody>
      </p:sp>
      <p:sp>
        <p:nvSpPr>
          <p:cNvPr id="19" name="Text 16"/>
          <p:cNvSpPr/>
          <p:nvPr/>
        </p:nvSpPr>
        <p:spPr>
          <a:xfrm>
            <a:off x="4016931" y="6801445"/>
            <a:ext cx="6596420" cy="999649"/>
          </a:xfrm>
          <a:prstGeom prst="rect">
            <a:avLst/>
          </a:prstGeom>
          <a:noFill/>
          <a:ln/>
        </p:spPr>
        <p:txBody>
          <a:bodyPr wrap="square" rtlCol="0" anchor="t"/>
          <a:lstStyle/>
          <a:p>
            <a:pPr marL="0" indent="0">
              <a:lnSpc>
                <a:spcPts val="1968"/>
              </a:lnSpc>
              <a:buNone/>
            </a:pPr>
            <a:r>
              <a:rPr lang="en-US" sz="1230" dirty="0">
                <a:solidFill>
                  <a:srgbClr val="DAD8E9"/>
                </a:solidFill>
                <a:latin typeface="Mukta" pitchFamily="34" charset="0"/>
                <a:ea typeface="Mukta" pitchFamily="34" charset="-122"/>
                <a:cs typeface="Mukta" pitchFamily="34" charset="-120"/>
              </a:rPr>
              <a:t>The development process has been a journey of continuous learning, particularly in understanding and utilizing third-party APIs efficiently. We’ve learned to adapt quickly to new information and to be flexible in our problem-solving approaches. These experiences will guide our future enhancements, ensuring that our application remains robust, user-friendly, and aligned with our users’ evolving needs.</a:t>
            </a:r>
            <a:endParaRPr lang="en-US" sz="123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ru-RU"/>
          </a:p>
        </p:txBody>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701993"/>
            <a:ext cx="7477601" cy="2083118"/>
          </a:xfrm>
          <a:prstGeom prst="rect">
            <a:avLst/>
          </a:prstGeom>
          <a:noFill/>
          <a:ln/>
        </p:spPr>
        <p:txBody>
          <a:bodyPr wrap="square" rtlCol="0" anchor="t"/>
          <a:lstStyle/>
          <a:p>
            <a:pPr marL="0" indent="0">
              <a:lnSpc>
                <a:spcPts val="5468"/>
              </a:lnSpc>
              <a:buNone/>
            </a:pPr>
            <a:r>
              <a:rPr lang="en-US" sz="4374" dirty="0">
                <a:solidFill>
                  <a:srgbClr val="C6BFEE"/>
                </a:solidFill>
                <a:latin typeface="Prompt" pitchFamily="34" charset="0"/>
                <a:ea typeface="Prompt" pitchFamily="34" charset="-122"/>
                <a:cs typeface="Prompt" pitchFamily="34" charset="-120"/>
              </a:rPr>
              <a:t>Demonstration of the Geocoding and Routing Application</a:t>
            </a:r>
            <a:endParaRPr lang="en-US" sz="4374" dirty="0"/>
          </a:p>
        </p:txBody>
      </p:sp>
      <p:sp>
        <p:nvSpPr>
          <p:cNvPr id="6" name="Text 2"/>
          <p:cNvSpPr/>
          <p:nvPr/>
        </p:nvSpPr>
        <p:spPr>
          <a:xfrm>
            <a:off x="833199" y="3118366"/>
            <a:ext cx="7477601" cy="1421606"/>
          </a:xfrm>
          <a:prstGeom prst="rect">
            <a:avLst/>
          </a:prstGeom>
          <a:noFill/>
          <a:ln/>
        </p:spPr>
        <p:txBody>
          <a:bodyPr wrap="square" rtlCol="0" anchor="t"/>
          <a:lstStyle/>
          <a:p>
            <a:pPr marL="0" indent="0">
              <a:lnSpc>
                <a:spcPts val="2799"/>
              </a:lnSpc>
              <a:buNone/>
            </a:pPr>
            <a:r>
              <a:rPr lang="en-US" sz="1750" dirty="0">
                <a:solidFill>
                  <a:srgbClr val="DAD8E9"/>
                </a:solidFill>
                <a:latin typeface="Mukta" pitchFamily="34" charset="0"/>
                <a:ea typeface="Mukta" pitchFamily="34" charset="-122"/>
                <a:cs typeface="Mukta" pitchFamily="34" charset="-120"/>
              </a:rPr>
              <a:t>The demonstration of our application focuses on the backend functionalities that power geocoding and routing capabilities. It highlights the efficient and accurate conversion of place names into geographical coordinates and the generation of optimized routes between locations.</a:t>
            </a:r>
            <a:endParaRPr lang="en-US" sz="1750" dirty="0"/>
          </a:p>
        </p:txBody>
      </p:sp>
      <p:sp>
        <p:nvSpPr>
          <p:cNvPr id="7" name="Text 3"/>
          <p:cNvSpPr/>
          <p:nvPr/>
        </p:nvSpPr>
        <p:spPr>
          <a:xfrm>
            <a:off x="833199" y="4789884"/>
            <a:ext cx="7477601" cy="1421606"/>
          </a:xfrm>
          <a:prstGeom prst="rect">
            <a:avLst/>
          </a:prstGeom>
          <a:noFill/>
          <a:ln/>
        </p:spPr>
        <p:txBody>
          <a:bodyPr wrap="square" rtlCol="0" anchor="t"/>
          <a:lstStyle/>
          <a:p>
            <a:pPr marL="0" indent="0">
              <a:lnSpc>
                <a:spcPts val="2799"/>
              </a:lnSpc>
              <a:buNone/>
            </a:pPr>
            <a:r>
              <a:rPr lang="en-US" sz="1750" dirty="0">
                <a:solidFill>
                  <a:srgbClr val="DAD8E9"/>
                </a:solidFill>
                <a:latin typeface="Mukta" pitchFamily="34" charset="0"/>
                <a:ea typeface="Mukta" pitchFamily="34" charset="-122"/>
                <a:cs typeface="Mukta" pitchFamily="34" charset="-120"/>
              </a:rPr>
              <a:t>Users can observe the application’s robust performance as it interacts with the MapQuest API, showcasing the seamless process from input to output. The demonstration emphasizes the application’s ability to handle various scenarios, including different transportation modes and error handling for invalid inputs.</a:t>
            </a:r>
            <a:endParaRPr lang="en-US" sz="1750" dirty="0"/>
          </a:p>
        </p:txBody>
      </p:sp>
      <p:sp>
        <p:nvSpPr>
          <p:cNvPr id="8" name="Text 4"/>
          <p:cNvSpPr/>
          <p:nvPr/>
        </p:nvSpPr>
        <p:spPr>
          <a:xfrm>
            <a:off x="833199" y="6461403"/>
            <a:ext cx="7477601" cy="1066205"/>
          </a:xfrm>
          <a:prstGeom prst="rect">
            <a:avLst/>
          </a:prstGeom>
          <a:noFill/>
          <a:ln/>
        </p:spPr>
        <p:txBody>
          <a:bodyPr wrap="square" rtlCol="0" anchor="t"/>
          <a:lstStyle/>
          <a:p>
            <a:pPr marL="0" indent="0">
              <a:lnSpc>
                <a:spcPts val="2799"/>
              </a:lnSpc>
              <a:buNone/>
            </a:pPr>
            <a:r>
              <a:rPr lang="en-US" sz="1750" dirty="0">
                <a:solidFill>
                  <a:srgbClr val="DAD8E9"/>
                </a:solidFill>
                <a:latin typeface="Mukta" pitchFamily="34" charset="0"/>
                <a:ea typeface="Mukta" pitchFamily="34" charset="-122"/>
                <a:cs typeface="Mukta" pitchFamily="34" charset="-120"/>
              </a:rPr>
              <a:t>This backend-centric demonstration underlines the application’s core strengths in processing and delivering geocoding and routing data, which are critical components for location-based services and applications.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Стандартная">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TotalTime>
  <Words>1546</Words>
  <Application>Microsoft Office PowerPoint</Application>
  <PresentationFormat>Произвольный</PresentationFormat>
  <Paragraphs>81</Paragraphs>
  <Slides>10</Slides>
  <Notes>10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10</vt:i4>
      </vt:variant>
    </vt:vector>
  </HeadingPairs>
  <TitlesOfParts>
    <vt:vector size="15" baseType="lpstr">
      <vt:lpstr>Mukta</vt:lpstr>
      <vt:lpstr>Arial</vt:lpstr>
      <vt:lpstr>Consolas</vt:lpstr>
      <vt:lpstr>Prompt</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Birzhan Kairatov</cp:lastModifiedBy>
  <cp:revision>3</cp:revision>
  <dcterms:created xsi:type="dcterms:W3CDTF">2024-05-01T04:41:33Z</dcterms:created>
  <dcterms:modified xsi:type="dcterms:W3CDTF">2024-05-01T04:47:36Z</dcterms:modified>
</cp:coreProperties>
</file>